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5" r:id="rId6"/>
    <p:sldId id="266" r:id="rId7"/>
    <p:sldId id="271" r:id="rId8"/>
    <p:sldId id="258" r:id="rId9"/>
    <p:sldId id="267" r:id="rId10"/>
    <p:sldId id="268" r:id="rId11"/>
    <p:sldId id="264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48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0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53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29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09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59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929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04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7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D6590-357F-4AFC-A8B4-9F791C275E49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CADA9-815B-497E-9223-F3D40C908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98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54E286-F4AD-5B67-0FDA-294A2403F9B6}"/>
              </a:ext>
            </a:extLst>
          </p:cNvPr>
          <p:cNvSpPr txBox="1"/>
          <p:nvPr/>
        </p:nvSpPr>
        <p:spPr>
          <a:xfrm>
            <a:off x="674503" y="2782669"/>
            <a:ext cx="779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反无人机连续波雷达设计与算法部署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EEA3C88-1EA7-9EEE-1C37-DE63F6189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2" b="27515"/>
          <a:stretch>
            <a:fillRect/>
          </a:stretch>
        </p:blipFill>
        <p:spPr bwMode="auto">
          <a:xfrm>
            <a:off x="0" y="5818188"/>
            <a:ext cx="914400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56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B83355-E27A-A5E2-36EA-AB884C26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30"/>
          <a:stretch>
            <a:fillRect/>
          </a:stretch>
        </p:blipFill>
        <p:spPr>
          <a:xfrm>
            <a:off x="139663" y="756476"/>
            <a:ext cx="4404628" cy="207711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28D015-9CFF-09C9-FDD4-059E2073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130" y="4944333"/>
            <a:ext cx="2178238" cy="17656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689E1A-2920-CBD3-772F-19EDA025FDE1}"/>
              </a:ext>
            </a:extLst>
          </p:cNvPr>
          <p:cNvSpPr txBox="1"/>
          <p:nvPr/>
        </p:nvSpPr>
        <p:spPr>
          <a:xfrm>
            <a:off x="68156" y="10355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</a:t>
            </a:r>
            <a:r>
              <a:rPr lang="zh-CN" altLang="en-US" sz="3200" b="1" dirty="0">
                <a:solidFill>
                  <a:srgbClr val="0000FF"/>
                </a:solidFill>
              </a:rPr>
              <a:t>研究动机与挑战</a:t>
            </a:r>
            <a:endParaRPr lang="zh-CN" altLang="en-US" sz="32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E353EE-080C-06C1-E304-C4B8D58C52ED}"/>
              </a:ext>
            </a:extLst>
          </p:cNvPr>
          <p:cNvSpPr txBox="1"/>
          <p:nvPr/>
        </p:nvSpPr>
        <p:spPr>
          <a:xfrm>
            <a:off x="4806891" y="359726"/>
            <a:ext cx="433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dirty="0">
                <a:solidFill>
                  <a:srgbClr val="FF0000"/>
                </a:solidFill>
              </a:rPr>
              <a:t>现有方法的不足例子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EC89FC-0105-8F82-0F32-0AEF112FB48F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101DE29-438C-AD5F-F0C4-D7984B0DFB1E}"/>
              </a:ext>
            </a:extLst>
          </p:cNvPr>
          <p:cNvSpPr/>
          <p:nvPr/>
        </p:nvSpPr>
        <p:spPr>
          <a:xfrm>
            <a:off x="4544291" y="1498845"/>
            <a:ext cx="301513" cy="37297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7455813-DE18-DF94-1A79-0FB0720FEE06}"/>
              </a:ext>
            </a:extLst>
          </p:cNvPr>
          <p:cNvSpPr/>
          <p:nvPr/>
        </p:nvSpPr>
        <p:spPr>
          <a:xfrm>
            <a:off x="4544291" y="3532798"/>
            <a:ext cx="301513" cy="37297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A2F7C470-7BA0-1146-15D9-C571BE752A0A}"/>
              </a:ext>
            </a:extLst>
          </p:cNvPr>
          <p:cNvSpPr/>
          <p:nvPr/>
        </p:nvSpPr>
        <p:spPr>
          <a:xfrm>
            <a:off x="4544291" y="5412787"/>
            <a:ext cx="301513" cy="37297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C170080-92A5-5A80-EFE8-A1C2CFA52921}"/>
              </a:ext>
            </a:extLst>
          </p:cNvPr>
          <p:cNvSpPr/>
          <p:nvPr/>
        </p:nvSpPr>
        <p:spPr>
          <a:xfrm flipV="1">
            <a:off x="4912591" y="1024168"/>
            <a:ext cx="4108977" cy="1454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A616C3-6B98-8188-AB37-7B443D69C0D7}"/>
              </a:ext>
            </a:extLst>
          </p:cNvPr>
          <p:cNvSpPr/>
          <p:nvPr/>
        </p:nvSpPr>
        <p:spPr>
          <a:xfrm flipV="1">
            <a:off x="4912590" y="3037118"/>
            <a:ext cx="4108977" cy="1454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EE0FD8-B2BC-51A4-B711-48B441778025}"/>
              </a:ext>
            </a:extLst>
          </p:cNvPr>
          <p:cNvSpPr/>
          <p:nvPr/>
        </p:nvSpPr>
        <p:spPr>
          <a:xfrm flipV="1">
            <a:off x="4912589" y="4918172"/>
            <a:ext cx="4108977" cy="1454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E563029-1390-05DC-3AB6-B6A6FE32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209" y="1104247"/>
            <a:ext cx="40768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错误关联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现有方法存在错误关联不同目标轨迹的问题；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错误关联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：现有方法存在对交叉目标区分能力弱的问题。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5AB19C2-3536-2918-00A6-70AE9E666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209" y="3164707"/>
            <a:ext cx="40768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抗干扰能力弱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现有方法在室内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建筑群场景中任意产生多径干扰目标；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错误定位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：当且仅当存在目标靠近墙体时，误建立多径目标航迹。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3F592B4-8A07-5B0A-337C-63B735DCF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7829" y="5022174"/>
            <a:ext cx="40768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错误关联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现有方法对环境噪声抗干扰能力弱；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错误定位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：现有方法对微弱目标定位能力弱。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5772D44-6E2D-8F7E-A44C-E894C9830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25" y="4918172"/>
            <a:ext cx="1998856" cy="170782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8505194-C373-D02A-CBFF-911A34AD4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6" y="2884578"/>
            <a:ext cx="4457903" cy="1831937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93A1EE4D-CE12-1BA5-AC56-8DA21A929361}"/>
              </a:ext>
            </a:extLst>
          </p:cNvPr>
          <p:cNvSpPr/>
          <p:nvPr/>
        </p:nvSpPr>
        <p:spPr>
          <a:xfrm>
            <a:off x="358140" y="2892198"/>
            <a:ext cx="449580" cy="1380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DD1EE11-439D-AE49-C58F-0E4AD1DFF4DE}"/>
              </a:ext>
            </a:extLst>
          </p:cNvPr>
          <p:cNvSpPr/>
          <p:nvPr/>
        </p:nvSpPr>
        <p:spPr>
          <a:xfrm>
            <a:off x="2545080" y="2901741"/>
            <a:ext cx="449580" cy="1380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EF1AB8-C6CB-80D0-6978-DCA0BF108BFF}"/>
              </a:ext>
            </a:extLst>
          </p:cNvPr>
          <p:cNvSpPr txBox="1"/>
          <p:nvPr/>
        </p:nvSpPr>
        <p:spPr>
          <a:xfrm>
            <a:off x="2297107" y="2546963"/>
            <a:ext cx="113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多径目标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4F11B4-65C4-9F17-1C6E-D95F30EB1145}"/>
              </a:ext>
            </a:extLst>
          </p:cNvPr>
          <p:cNvSpPr txBox="1"/>
          <p:nvPr/>
        </p:nvSpPr>
        <p:spPr>
          <a:xfrm>
            <a:off x="68156" y="2546963"/>
            <a:ext cx="113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错误航迹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DCBDB91-74DA-BFF8-CCDA-93C772A6B39F}"/>
              </a:ext>
            </a:extLst>
          </p:cNvPr>
          <p:cNvSpPr/>
          <p:nvPr/>
        </p:nvSpPr>
        <p:spPr>
          <a:xfrm rot="3142021">
            <a:off x="1069080" y="423152"/>
            <a:ext cx="365760" cy="23662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16D020-363B-54F2-C4EF-5FAE3A9BAD0C}"/>
              </a:ext>
            </a:extLst>
          </p:cNvPr>
          <p:cNvSpPr txBox="1"/>
          <p:nvPr/>
        </p:nvSpPr>
        <p:spPr>
          <a:xfrm>
            <a:off x="115119" y="739032"/>
            <a:ext cx="1864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易导致错误关联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D416441-E75A-528A-D112-55348F8E4A2B}"/>
              </a:ext>
            </a:extLst>
          </p:cNvPr>
          <p:cNvSpPr/>
          <p:nvPr/>
        </p:nvSpPr>
        <p:spPr>
          <a:xfrm rot="3142021">
            <a:off x="3346171" y="440595"/>
            <a:ext cx="365760" cy="23662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189FD28-59FF-FF87-9FE9-EF1FADBDA57F}"/>
              </a:ext>
            </a:extLst>
          </p:cNvPr>
          <p:cNvSpPr/>
          <p:nvPr/>
        </p:nvSpPr>
        <p:spPr>
          <a:xfrm>
            <a:off x="3827187" y="5005124"/>
            <a:ext cx="683711" cy="624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0C3EC92-C5AE-CCE3-07A3-12D43FC975B8}"/>
              </a:ext>
            </a:extLst>
          </p:cNvPr>
          <p:cNvSpPr/>
          <p:nvPr/>
        </p:nvSpPr>
        <p:spPr>
          <a:xfrm>
            <a:off x="56376" y="4965599"/>
            <a:ext cx="683711" cy="624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80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EC3B-548E-8358-0AA9-3C61F33FE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C9064B-BBB6-8A95-09A4-5764EA2822F8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三、所提方法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73A0BC-0DEC-C91F-2426-FC18278F3C3B}"/>
              </a:ext>
            </a:extLst>
          </p:cNvPr>
          <p:cNvSpPr txBox="1"/>
          <p:nvPr/>
        </p:nvSpPr>
        <p:spPr>
          <a:xfrm>
            <a:off x="4806891" y="359726"/>
            <a:ext cx="433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dirty="0">
                <a:solidFill>
                  <a:srgbClr val="FF0000"/>
                </a:solidFill>
              </a:rPr>
              <a:t>条件变分自编码器设计与实现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B85314-6917-CC55-5395-105763CCEB21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F7CA76-5A41-0C89-E983-4B36BDDE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88" y="3349938"/>
            <a:ext cx="2876964" cy="2395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027470-FF26-0BB7-0F1C-B887B727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3436782"/>
            <a:ext cx="4212531" cy="23265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4F52E2-C3C1-2187-8753-85C8135C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303" y="957850"/>
            <a:ext cx="4053394" cy="2130317"/>
          </a:xfrm>
          <a:prstGeom prst="rect">
            <a:avLst/>
          </a:prstGeom>
        </p:spPr>
      </p:pic>
      <p:sp>
        <p:nvSpPr>
          <p:cNvPr id="10" name="箭头: 圆角右 9">
            <a:extLst>
              <a:ext uri="{FF2B5EF4-FFF2-40B4-BE49-F238E27FC236}">
                <a16:creationId xmlns:a16="http://schemas.microsoft.com/office/drawing/2014/main" id="{11D64BCD-5E05-FF87-2108-992FE7235686}"/>
              </a:ext>
            </a:extLst>
          </p:cNvPr>
          <p:cNvSpPr/>
          <p:nvPr/>
        </p:nvSpPr>
        <p:spPr>
          <a:xfrm rot="5400000">
            <a:off x="6568329" y="2484010"/>
            <a:ext cx="975358" cy="914623"/>
          </a:xfrm>
          <a:prstGeom prst="bentArrow">
            <a:avLst>
              <a:gd name="adj1" fmla="val 13415"/>
              <a:gd name="adj2" fmla="val 19417"/>
              <a:gd name="adj3" fmla="val 21341"/>
              <a:gd name="adj4" fmla="val 4375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圆角右 10">
            <a:extLst>
              <a:ext uri="{FF2B5EF4-FFF2-40B4-BE49-F238E27FC236}">
                <a16:creationId xmlns:a16="http://schemas.microsoft.com/office/drawing/2014/main" id="{E41AE4EB-AC4E-1734-97B3-4D97AF1671EE}"/>
              </a:ext>
            </a:extLst>
          </p:cNvPr>
          <p:cNvSpPr/>
          <p:nvPr/>
        </p:nvSpPr>
        <p:spPr>
          <a:xfrm rot="5400000" flipV="1">
            <a:off x="1281492" y="2208471"/>
            <a:ext cx="843049" cy="1653426"/>
          </a:xfrm>
          <a:prstGeom prst="bentArrow">
            <a:avLst>
              <a:gd name="adj1" fmla="val 13415"/>
              <a:gd name="adj2" fmla="val 20667"/>
              <a:gd name="adj3" fmla="val 21341"/>
              <a:gd name="adj4" fmla="val 4375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C01290-9F26-B5C3-4325-3504F22F1B4E}"/>
              </a:ext>
            </a:extLst>
          </p:cNvPr>
          <p:cNvSpPr txBox="1"/>
          <p:nvPr/>
        </p:nvSpPr>
        <p:spPr>
          <a:xfrm>
            <a:off x="325582" y="825620"/>
            <a:ext cx="2133600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、定位模块预训练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ADF035-0676-F3A2-5E70-4B286A8CE805}"/>
              </a:ext>
            </a:extLst>
          </p:cNvPr>
          <p:cNvSpPr txBox="1"/>
          <p:nvPr/>
        </p:nvSpPr>
        <p:spPr>
          <a:xfrm>
            <a:off x="6598696" y="825620"/>
            <a:ext cx="2133600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、识别模块预训练</a:t>
            </a:r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8C4FEF68-75B8-9C4C-539F-035797799BB1}"/>
              </a:ext>
            </a:extLst>
          </p:cNvPr>
          <p:cNvSpPr/>
          <p:nvPr/>
        </p:nvSpPr>
        <p:spPr>
          <a:xfrm rot="10800000">
            <a:off x="4104409" y="1724025"/>
            <a:ext cx="76200" cy="1496372"/>
          </a:xfrm>
          <a:prstGeom prst="downArrow">
            <a:avLst>
              <a:gd name="adj1" fmla="val 43751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10451B-C62D-636F-872F-5F3FC3CC34D7}"/>
              </a:ext>
            </a:extLst>
          </p:cNvPr>
          <p:cNvSpPr txBox="1"/>
          <p:nvPr/>
        </p:nvSpPr>
        <p:spPr>
          <a:xfrm>
            <a:off x="3555927" y="3220397"/>
            <a:ext cx="11731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Feed back</a:t>
            </a:r>
            <a:endParaRPr lang="zh-CN" altLang="en-US" sz="1200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CD47CD2-ACF7-BEF8-0A4C-394CF5846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3313"/>
            <a:ext cx="297984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雷达距离</a:t>
            </a:r>
            <a:r>
              <a:rPr lang="en-US" altLang="zh-CN" dirty="0"/>
              <a:t>-</a:t>
            </a:r>
            <a:r>
              <a:rPr lang="zh-CN" altLang="en-US" dirty="0"/>
              <a:t>角度谱；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定位结果；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：定位特征；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式架构；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B4C4AD4C-2257-4A57-AFC8-6A82678EA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1253313"/>
            <a:ext cx="297984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微多普勒谱</a:t>
            </a:r>
            <a:r>
              <a:rPr lang="zh-CN" altLang="en-US" dirty="0"/>
              <a:t>；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识别结果；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：个体特征；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架构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：全连接层架构；</a:t>
            </a:r>
            <a:endParaRPr kumimoji="0" lang="en-US" altLang="zh-CN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F6D86F-4933-D0A0-F16C-83D3129B7109}"/>
              </a:ext>
            </a:extLst>
          </p:cNvPr>
          <p:cNvSpPr/>
          <p:nvPr/>
        </p:nvSpPr>
        <p:spPr>
          <a:xfrm>
            <a:off x="2979844" y="1194952"/>
            <a:ext cx="576083" cy="324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82F41A-BBF6-9950-F8E3-57A3DB71D57D}"/>
              </a:ext>
            </a:extLst>
          </p:cNvPr>
          <p:cNvSpPr txBox="1"/>
          <p:nvPr/>
        </p:nvSpPr>
        <p:spPr>
          <a:xfrm>
            <a:off x="2620979" y="902428"/>
            <a:ext cx="1293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3D-FFT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EF4244-1917-BF07-FF8F-9F41AEA63CB1}"/>
              </a:ext>
            </a:extLst>
          </p:cNvPr>
          <p:cNvSpPr/>
          <p:nvPr/>
        </p:nvSpPr>
        <p:spPr>
          <a:xfrm>
            <a:off x="5004485" y="1091170"/>
            <a:ext cx="576083" cy="324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747F3A4-D8D6-4B85-77DA-AB7EF0E40D34}"/>
              </a:ext>
            </a:extLst>
          </p:cNvPr>
          <p:cNvSpPr txBox="1"/>
          <p:nvPr/>
        </p:nvSpPr>
        <p:spPr>
          <a:xfrm>
            <a:off x="4640156" y="804525"/>
            <a:ext cx="1293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STFT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3EC2C7FC-CCE9-FC7F-30CA-0F2FC8797459}"/>
              </a:ext>
            </a:extLst>
          </p:cNvPr>
          <p:cNvSpPr/>
          <p:nvPr/>
        </p:nvSpPr>
        <p:spPr>
          <a:xfrm>
            <a:off x="4321213" y="1140025"/>
            <a:ext cx="301513" cy="226576"/>
          </a:xfrm>
          <a:prstGeom prst="right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7A9113F-DD84-92E9-6741-3F4922979425}"/>
              </a:ext>
            </a:extLst>
          </p:cNvPr>
          <p:cNvSpPr txBox="1"/>
          <p:nvPr/>
        </p:nvSpPr>
        <p:spPr>
          <a:xfrm>
            <a:off x="3789649" y="845212"/>
            <a:ext cx="1293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b="1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取对应目标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A213EAD-1241-FA89-7804-0BB5BF07B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53" y="5884068"/>
            <a:ext cx="2293001" cy="49236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DDD5BF9-E72C-1683-B222-491CEB49D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450" y="5884068"/>
            <a:ext cx="2913612" cy="973932"/>
          </a:xfrm>
          <a:prstGeom prst="rect">
            <a:avLst/>
          </a:prstGeom>
        </p:spPr>
      </p:pic>
      <p:sp>
        <p:nvSpPr>
          <p:cNvPr id="26" name="左大括号 25">
            <a:extLst>
              <a:ext uri="{FF2B5EF4-FFF2-40B4-BE49-F238E27FC236}">
                <a16:creationId xmlns:a16="http://schemas.microsoft.com/office/drawing/2014/main" id="{92542514-35FB-5093-1467-F165279E1269}"/>
              </a:ext>
            </a:extLst>
          </p:cNvPr>
          <p:cNvSpPr/>
          <p:nvPr/>
        </p:nvSpPr>
        <p:spPr>
          <a:xfrm rot="5400000">
            <a:off x="2341814" y="4241160"/>
            <a:ext cx="234043" cy="3165065"/>
          </a:xfrm>
          <a:prstGeom prst="leftBrace">
            <a:avLst>
              <a:gd name="adj1" fmla="val 6161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FA4E1C1-661A-5BE7-30EF-6B7953D2B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132" y="5994078"/>
            <a:ext cx="2581275" cy="647700"/>
          </a:xfrm>
          <a:prstGeom prst="rect">
            <a:avLst/>
          </a:prstGeom>
        </p:spPr>
      </p:pic>
      <p:sp>
        <p:nvSpPr>
          <p:cNvPr id="28" name="箭头: 右 27">
            <a:extLst>
              <a:ext uri="{FF2B5EF4-FFF2-40B4-BE49-F238E27FC236}">
                <a16:creationId xmlns:a16="http://schemas.microsoft.com/office/drawing/2014/main" id="{74C54468-EC21-0107-4D95-B2151C321837}"/>
              </a:ext>
            </a:extLst>
          </p:cNvPr>
          <p:cNvSpPr/>
          <p:nvPr/>
        </p:nvSpPr>
        <p:spPr>
          <a:xfrm rot="16200000">
            <a:off x="7218862" y="5708601"/>
            <a:ext cx="301513" cy="226576"/>
          </a:xfrm>
          <a:prstGeom prst="right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61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DFAF0-C8CF-3ACE-30B8-1B1005B19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F7FBDC3-F51F-35A0-9B55-5F8B30EE147A}"/>
              </a:ext>
            </a:extLst>
          </p:cNvPr>
          <p:cNvSpPr/>
          <p:nvPr/>
        </p:nvSpPr>
        <p:spPr>
          <a:xfrm flipV="1">
            <a:off x="6278880" y="5150268"/>
            <a:ext cx="2575560" cy="1616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D5564D5-3C4F-D17D-34B2-4BF163AA71A4}"/>
              </a:ext>
            </a:extLst>
          </p:cNvPr>
          <p:cNvSpPr/>
          <p:nvPr/>
        </p:nvSpPr>
        <p:spPr>
          <a:xfrm flipV="1">
            <a:off x="6278880" y="4096329"/>
            <a:ext cx="2575560" cy="1015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772668-AFFE-270F-C946-17BF7DBFCE04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D427A-4146-0A6B-703C-96BE8F52737A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三、所提方法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3A2F4C-52CE-B283-AE41-8C7394949B25}"/>
              </a:ext>
            </a:extLst>
          </p:cNvPr>
          <p:cNvSpPr txBox="1"/>
          <p:nvPr/>
        </p:nvSpPr>
        <p:spPr>
          <a:xfrm>
            <a:off x="4806891" y="359726"/>
            <a:ext cx="433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dirty="0">
                <a:solidFill>
                  <a:srgbClr val="FF0000"/>
                </a:solidFill>
              </a:rPr>
              <a:t>条件变分自编码器设计与实现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B8515C-0CA9-4E52-A002-633F3A1D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46" y="805555"/>
            <a:ext cx="7976089" cy="325267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10A06F3-F5DA-E093-FE92-8BB1DDC6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05" y="4103953"/>
            <a:ext cx="2449830" cy="4928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B583DD-44C8-06E6-984B-E7308860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105" y="4596818"/>
            <a:ext cx="2449830" cy="5001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A2451C-BBA0-932F-8409-4A4F605B3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42" y="5195991"/>
            <a:ext cx="2123155" cy="7219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8EB660-621E-7835-3EFC-1AB0B7D54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442" y="5974014"/>
            <a:ext cx="2123155" cy="728292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C3056C8C-56AC-0FD7-D1FC-5A78663EC55B}"/>
              </a:ext>
            </a:extLst>
          </p:cNvPr>
          <p:cNvSpPr/>
          <p:nvPr/>
        </p:nvSpPr>
        <p:spPr>
          <a:xfrm>
            <a:off x="397695" y="410395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022BCE2-96D7-47D8-9699-49D41AE49520}"/>
              </a:ext>
            </a:extLst>
          </p:cNvPr>
          <p:cNvSpPr/>
          <p:nvPr/>
        </p:nvSpPr>
        <p:spPr>
          <a:xfrm>
            <a:off x="2952022" y="410395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1BAC060-5BDA-4B7C-45A5-D38760AB5681}"/>
              </a:ext>
            </a:extLst>
          </p:cNvPr>
          <p:cNvSpPr/>
          <p:nvPr/>
        </p:nvSpPr>
        <p:spPr>
          <a:xfrm>
            <a:off x="5232029" y="410395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686D36-6BA8-7809-C67B-200127D4529E}"/>
              </a:ext>
            </a:extLst>
          </p:cNvPr>
          <p:cNvSpPr/>
          <p:nvPr/>
        </p:nvSpPr>
        <p:spPr>
          <a:xfrm>
            <a:off x="1213848" y="4492570"/>
            <a:ext cx="960121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预训练模型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72A45D-8E2F-6F46-81E2-A830E51F8B87}"/>
              </a:ext>
            </a:extLst>
          </p:cNvPr>
          <p:cNvSpPr/>
          <p:nvPr/>
        </p:nvSpPr>
        <p:spPr>
          <a:xfrm>
            <a:off x="547794" y="5035968"/>
            <a:ext cx="960121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个体特征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9B13660-4319-A614-5E97-F227B70A354E}"/>
              </a:ext>
            </a:extLst>
          </p:cNvPr>
          <p:cNvSpPr/>
          <p:nvPr/>
        </p:nvSpPr>
        <p:spPr>
          <a:xfrm>
            <a:off x="1938561" y="5035968"/>
            <a:ext cx="960121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定位特征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4FC21D9-E219-9D8A-E95D-4B2E6E3974E5}"/>
              </a:ext>
            </a:extLst>
          </p:cNvPr>
          <p:cNvSpPr/>
          <p:nvPr/>
        </p:nvSpPr>
        <p:spPr>
          <a:xfrm>
            <a:off x="376462" y="5534125"/>
            <a:ext cx="613293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特征</a:t>
            </a:r>
            <a:r>
              <a:rPr lang="en-US" altLang="zh-CN" sz="1200" dirty="0">
                <a:solidFill>
                  <a:schemeClr val="tx1"/>
                </a:solidFill>
              </a:rPr>
              <a:t>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BD3CFB1-0A05-D9DE-37FE-EE4B4DD2A2E0}"/>
              </a:ext>
            </a:extLst>
          </p:cNvPr>
          <p:cNvSpPr/>
          <p:nvPr/>
        </p:nvSpPr>
        <p:spPr>
          <a:xfrm>
            <a:off x="1084701" y="5534125"/>
            <a:ext cx="613293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特征</a:t>
            </a:r>
            <a:r>
              <a:rPr lang="en-US" altLang="zh-CN" sz="1200" dirty="0">
                <a:solidFill>
                  <a:schemeClr val="tx1"/>
                </a:solidFill>
              </a:rPr>
              <a:t>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072B14-4701-D9D5-842A-7D6E94DA6E49}"/>
              </a:ext>
            </a:extLst>
          </p:cNvPr>
          <p:cNvSpPr/>
          <p:nvPr/>
        </p:nvSpPr>
        <p:spPr>
          <a:xfrm>
            <a:off x="1945967" y="5534125"/>
            <a:ext cx="960121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层级编码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5E7AB06-A791-385D-17F1-006F5558C462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027855" y="4766890"/>
            <a:ext cx="666054" cy="26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69933D3-FE41-94EE-75AD-7D18BB76E73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1693909" y="4766890"/>
            <a:ext cx="724713" cy="26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9AA0946-2DF8-CF29-5171-07DC5A969B6C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2418622" y="5310288"/>
            <a:ext cx="7406" cy="223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AB3261B-53A5-1C52-3B00-EB28CDDAE2D5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>
            <a:off x="1027855" y="5310288"/>
            <a:ext cx="363493" cy="223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7FA55AD-EFB4-644B-10B9-64E8B517CD04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683109" y="5310288"/>
            <a:ext cx="344746" cy="223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73ED746-78A2-19F6-686B-85A9776870BC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2426028" y="5808445"/>
            <a:ext cx="0" cy="26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C185670-7CC7-0CC4-CFF3-05E7757B6F9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391348" y="5808445"/>
            <a:ext cx="0" cy="26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77032E2-BE20-0B01-0143-D3F71DE95EFB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83109" y="5808445"/>
            <a:ext cx="0" cy="26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99F6EF14-0780-DB14-4DB0-04593A31A73A}"/>
              </a:ext>
            </a:extLst>
          </p:cNvPr>
          <p:cNvSpPr/>
          <p:nvPr/>
        </p:nvSpPr>
        <p:spPr>
          <a:xfrm>
            <a:off x="376462" y="6086700"/>
            <a:ext cx="2529626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预训练特征编码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EAB53BF-0E32-F50B-F7E9-864067AB80FF}"/>
              </a:ext>
            </a:extLst>
          </p:cNvPr>
          <p:cNvSpPr/>
          <p:nvPr/>
        </p:nvSpPr>
        <p:spPr>
          <a:xfrm>
            <a:off x="695864" y="4047284"/>
            <a:ext cx="2110389" cy="38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提供预训练特征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3A9AED8-AAE1-030E-9294-EE7307C089F5}"/>
              </a:ext>
            </a:extLst>
          </p:cNvPr>
          <p:cNvSpPr/>
          <p:nvPr/>
        </p:nvSpPr>
        <p:spPr>
          <a:xfrm>
            <a:off x="3218722" y="4047284"/>
            <a:ext cx="2110389" cy="38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编码</a:t>
            </a:r>
            <a:r>
              <a:rPr lang="en-US" altLang="zh-CN" b="1" dirty="0">
                <a:solidFill>
                  <a:schemeClr val="tx1"/>
                </a:solidFill>
              </a:rPr>
              <a:t>-</a:t>
            </a:r>
            <a:r>
              <a:rPr lang="zh-CN" altLang="en-US" b="1" dirty="0">
                <a:solidFill>
                  <a:schemeClr val="tx1"/>
                </a:solidFill>
              </a:rPr>
              <a:t>解码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7F37CFB-38AC-8AE8-159B-A52C54E73EA8}"/>
              </a:ext>
            </a:extLst>
          </p:cNvPr>
          <p:cNvSpPr/>
          <p:nvPr/>
        </p:nvSpPr>
        <p:spPr>
          <a:xfrm>
            <a:off x="5506349" y="4047284"/>
            <a:ext cx="2110389" cy="38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更新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95DC047-5B46-46AA-5105-C5198EAE5CC5}"/>
              </a:ext>
            </a:extLst>
          </p:cNvPr>
          <p:cNvSpPr/>
          <p:nvPr/>
        </p:nvSpPr>
        <p:spPr>
          <a:xfrm>
            <a:off x="2987682" y="4492570"/>
            <a:ext cx="613293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特征</a:t>
            </a:r>
            <a:r>
              <a:rPr lang="en-US" altLang="zh-CN" sz="1200" dirty="0">
                <a:solidFill>
                  <a:schemeClr val="tx1"/>
                </a:solidFill>
              </a:rPr>
              <a:t>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9D52F30-0A50-66E7-B299-A0049726FFE8}"/>
              </a:ext>
            </a:extLst>
          </p:cNvPr>
          <p:cNvSpPr/>
          <p:nvPr/>
        </p:nvSpPr>
        <p:spPr>
          <a:xfrm>
            <a:off x="3650201" y="4492570"/>
            <a:ext cx="613293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特征</a:t>
            </a:r>
            <a:r>
              <a:rPr lang="en-US" altLang="zh-CN" sz="1200" dirty="0">
                <a:solidFill>
                  <a:schemeClr val="tx1"/>
                </a:solidFill>
              </a:rPr>
              <a:t>2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10427B0-F442-4437-410C-A8917F6F0BCD}"/>
              </a:ext>
            </a:extLst>
          </p:cNvPr>
          <p:cNvSpPr/>
          <p:nvPr/>
        </p:nvSpPr>
        <p:spPr>
          <a:xfrm>
            <a:off x="4305727" y="4492570"/>
            <a:ext cx="860809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层级编码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5B7A95F-62A7-23D7-0D86-F840E6A1E935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4736132" y="4766890"/>
            <a:ext cx="0" cy="26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AFFF0838-60B6-6A3C-89A3-66FD4976158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3956848" y="4766890"/>
            <a:ext cx="0" cy="26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26DC4B6-907C-5547-8348-1A13BD229A39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294329" y="4766890"/>
            <a:ext cx="0" cy="26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4450893-A6D8-8B2F-65B1-CE979C52D035}"/>
              </a:ext>
            </a:extLst>
          </p:cNvPr>
          <p:cNvSpPr/>
          <p:nvPr/>
        </p:nvSpPr>
        <p:spPr>
          <a:xfrm>
            <a:off x="2987682" y="5041210"/>
            <a:ext cx="613293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映射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E1536DC-3EE7-0055-1EE4-5C496F712725}"/>
              </a:ext>
            </a:extLst>
          </p:cNvPr>
          <p:cNvSpPr/>
          <p:nvPr/>
        </p:nvSpPr>
        <p:spPr>
          <a:xfrm>
            <a:off x="3650201" y="5041210"/>
            <a:ext cx="613293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映射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4049C96-925C-DD9E-A015-89E7EA489B5A}"/>
              </a:ext>
            </a:extLst>
          </p:cNvPr>
          <p:cNvSpPr/>
          <p:nvPr/>
        </p:nvSpPr>
        <p:spPr>
          <a:xfrm>
            <a:off x="4305727" y="5041210"/>
            <a:ext cx="860809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预处理</a:t>
            </a:r>
            <a:r>
              <a:rPr lang="en-US" altLang="zh-CN" sz="1200" dirty="0">
                <a:solidFill>
                  <a:schemeClr val="tx1"/>
                </a:solidFill>
              </a:rPr>
              <a:t>3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3B2E30B9-5E59-20C1-E079-F754640F4AED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4736132" y="5315530"/>
            <a:ext cx="0" cy="26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91FC1851-226D-2A23-7208-F5BBD2C93CC4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3956848" y="5315530"/>
            <a:ext cx="0" cy="26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880E6E01-895F-1E79-B185-B5DD99EB88E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3294329" y="5315530"/>
            <a:ext cx="0" cy="26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FA05CFA9-3E31-6B48-8851-07AB87CBA81C}"/>
              </a:ext>
            </a:extLst>
          </p:cNvPr>
          <p:cNvSpPr/>
          <p:nvPr/>
        </p:nvSpPr>
        <p:spPr>
          <a:xfrm>
            <a:off x="2987682" y="5589850"/>
            <a:ext cx="2178853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变分自编码器编码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D35636C-4DED-06F2-6EBD-A379B14E1DA5}"/>
              </a:ext>
            </a:extLst>
          </p:cNvPr>
          <p:cNvSpPr/>
          <p:nvPr/>
        </p:nvSpPr>
        <p:spPr>
          <a:xfrm>
            <a:off x="2987679" y="6040980"/>
            <a:ext cx="2178853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变分自编码器解码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9A49F167-1A8F-409F-B14E-F0E7B1D80628}"/>
              </a:ext>
            </a:extLst>
          </p:cNvPr>
          <p:cNvCxnSpPr>
            <a:cxnSpLocks/>
            <a:stCxn id="74" idx="2"/>
            <a:endCxn id="75" idx="0"/>
          </p:cNvCxnSpPr>
          <p:nvPr/>
        </p:nvCxnSpPr>
        <p:spPr>
          <a:xfrm flipH="1">
            <a:off x="4077106" y="5864170"/>
            <a:ext cx="3" cy="17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7187E13F-C24D-D5D0-B363-B83D87DB3A77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435414" y="4604249"/>
            <a:ext cx="843466" cy="59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E57FFD0D-D6C9-C749-6622-595A921A884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435414" y="5572223"/>
            <a:ext cx="843466" cy="38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E4129E9B-1CB0-9C26-2146-DE6739A5F5A9}"/>
              </a:ext>
            </a:extLst>
          </p:cNvPr>
          <p:cNvSpPr/>
          <p:nvPr/>
        </p:nvSpPr>
        <p:spPr>
          <a:xfrm>
            <a:off x="2987680" y="6496630"/>
            <a:ext cx="2178853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后处理部分</a:t>
            </a: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70BB6BF-FCC8-836D-5C53-8DEE8D90E6B7}"/>
              </a:ext>
            </a:extLst>
          </p:cNvPr>
          <p:cNvCxnSpPr>
            <a:cxnSpLocks/>
            <a:stCxn id="75" idx="2"/>
            <a:endCxn id="86" idx="0"/>
          </p:cNvCxnSpPr>
          <p:nvPr/>
        </p:nvCxnSpPr>
        <p:spPr>
          <a:xfrm>
            <a:off x="4077106" y="6315300"/>
            <a:ext cx="1" cy="18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40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202AA7D2-AFEC-5A64-47FA-3CD4A6C0E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54" y="753209"/>
            <a:ext cx="1805908" cy="135443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B37BABA-3434-93EC-3B95-8FAE68FDB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7" y="2036243"/>
            <a:ext cx="1949229" cy="146192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1234507-6528-0AF8-F97A-2F1852C0A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04" y="829787"/>
            <a:ext cx="1721897" cy="1291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8ED31F-AC71-D33D-3480-8E02C3E29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3" y="759533"/>
            <a:ext cx="4205650" cy="2072641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7A9689A-852A-91A6-8804-DACA814DCB9E}"/>
              </a:ext>
            </a:extLst>
          </p:cNvPr>
          <p:cNvSpPr/>
          <p:nvPr/>
        </p:nvSpPr>
        <p:spPr>
          <a:xfrm>
            <a:off x="1663052" y="1163169"/>
            <a:ext cx="386232" cy="850960"/>
          </a:xfrm>
          <a:custGeom>
            <a:avLst/>
            <a:gdLst>
              <a:gd name="connsiteX0" fmla="*/ 230585 w 386232"/>
              <a:gd name="connsiteY0" fmla="*/ 3026 h 850960"/>
              <a:gd name="connsiteX1" fmla="*/ 151210 w 386232"/>
              <a:gd name="connsiteY1" fmla="*/ 69701 h 850960"/>
              <a:gd name="connsiteX2" fmla="*/ 135335 w 386232"/>
              <a:gd name="connsiteY2" fmla="*/ 155426 h 850960"/>
              <a:gd name="connsiteX3" fmla="*/ 116285 w 386232"/>
              <a:gd name="connsiteY3" fmla="*/ 247501 h 850960"/>
              <a:gd name="connsiteX4" fmla="*/ 49610 w 386232"/>
              <a:gd name="connsiteY4" fmla="*/ 317351 h 850960"/>
              <a:gd name="connsiteX5" fmla="*/ 14685 w 386232"/>
              <a:gd name="connsiteY5" fmla="*/ 428476 h 850960"/>
              <a:gd name="connsiteX6" fmla="*/ 24210 w 386232"/>
              <a:gd name="connsiteY6" fmla="*/ 606276 h 850960"/>
              <a:gd name="connsiteX7" fmla="*/ 8335 w 386232"/>
              <a:gd name="connsiteY7" fmla="*/ 685651 h 850960"/>
              <a:gd name="connsiteX8" fmla="*/ 1985 w 386232"/>
              <a:gd name="connsiteY8" fmla="*/ 809476 h 850960"/>
              <a:gd name="connsiteX9" fmla="*/ 43260 w 386232"/>
              <a:gd name="connsiteY9" fmla="*/ 838051 h 850960"/>
              <a:gd name="connsiteX10" fmla="*/ 84535 w 386232"/>
              <a:gd name="connsiteY10" fmla="*/ 812651 h 850960"/>
              <a:gd name="connsiteX11" fmla="*/ 125810 w 386232"/>
              <a:gd name="connsiteY11" fmla="*/ 850751 h 850960"/>
              <a:gd name="connsiteX12" fmla="*/ 252810 w 386232"/>
              <a:gd name="connsiteY12" fmla="*/ 825351 h 850960"/>
              <a:gd name="connsiteX13" fmla="*/ 262335 w 386232"/>
              <a:gd name="connsiteY13" fmla="*/ 771376 h 850960"/>
              <a:gd name="connsiteX14" fmla="*/ 211535 w 386232"/>
              <a:gd name="connsiteY14" fmla="*/ 758676 h 850960"/>
              <a:gd name="connsiteX15" fmla="*/ 189310 w 386232"/>
              <a:gd name="connsiteY15" fmla="*/ 577701 h 850960"/>
              <a:gd name="connsiteX16" fmla="*/ 221060 w 386232"/>
              <a:gd name="connsiteY16" fmla="*/ 536426 h 850960"/>
              <a:gd name="connsiteX17" fmla="*/ 300435 w 386232"/>
              <a:gd name="connsiteY17" fmla="*/ 574526 h 850960"/>
              <a:gd name="connsiteX18" fmla="*/ 341710 w 386232"/>
              <a:gd name="connsiteY18" fmla="*/ 511026 h 850960"/>
              <a:gd name="connsiteX19" fmla="*/ 300435 w 386232"/>
              <a:gd name="connsiteY19" fmla="*/ 466576 h 850960"/>
              <a:gd name="connsiteX20" fmla="*/ 329010 w 386232"/>
              <a:gd name="connsiteY20" fmla="*/ 276076 h 850960"/>
              <a:gd name="connsiteX21" fmla="*/ 386160 w 386232"/>
              <a:gd name="connsiteY21" fmla="*/ 203051 h 850960"/>
              <a:gd name="connsiteX22" fmla="*/ 316310 w 386232"/>
              <a:gd name="connsiteY22" fmla="*/ 85576 h 850960"/>
              <a:gd name="connsiteX23" fmla="*/ 287735 w 386232"/>
              <a:gd name="connsiteY23" fmla="*/ 18901 h 850960"/>
              <a:gd name="connsiteX24" fmla="*/ 230585 w 386232"/>
              <a:gd name="connsiteY24" fmla="*/ 3026 h 85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6232" h="850960">
                <a:moveTo>
                  <a:pt x="230585" y="3026"/>
                </a:moveTo>
                <a:cubicBezTo>
                  <a:pt x="207831" y="11493"/>
                  <a:pt x="167085" y="44301"/>
                  <a:pt x="151210" y="69701"/>
                </a:cubicBezTo>
                <a:cubicBezTo>
                  <a:pt x="135335" y="95101"/>
                  <a:pt x="141156" y="125793"/>
                  <a:pt x="135335" y="155426"/>
                </a:cubicBezTo>
                <a:cubicBezTo>
                  <a:pt x="129514" y="185059"/>
                  <a:pt x="130572" y="220514"/>
                  <a:pt x="116285" y="247501"/>
                </a:cubicBezTo>
                <a:cubicBezTo>
                  <a:pt x="101997" y="274489"/>
                  <a:pt x="66543" y="287189"/>
                  <a:pt x="49610" y="317351"/>
                </a:cubicBezTo>
                <a:cubicBezTo>
                  <a:pt x="32677" y="347513"/>
                  <a:pt x="18918" y="380322"/>
                  <a:pt x="14685" y="428476"/>
                </a:cubicBezTo>
                <a:cubicBezTo>
                  <a:pt x="10452" y="476630"/>
                  <a:pt x="25268" y="563414"/>
                  <a:pt x="24210" y="606276"/>
                </a:cubicBezTo>
                <a:cubicBezTo>
                  <a:pt x="23152" y="649138"/>
                  <a:pt x="12039" y="651784"/>
                  <a:pt x="8335" y="685651"/>
                </a:cubicBezTo>
                <a:cubicBezTo>
                  <a:pt x="4631" y="719518"/>
                  <a:pt x="-3836" y="784076"/>
                  <a:pt x="1985" y="809476"/>
                </a:cubicBezTo>
                <a:cubicBezTo>
                  <a:pt x="7806" y="834876"/>
                  <a:pt x="29502" y="837522"/>
                  <a:pt x="43260" y="838051"/>
                </a:cubicBezTo>
                <a:cubicBezTo>
                  <a:pt x="57018" y="838580"/>
                  <a:pt x="70777" y="810534"/>
                  <a:pt x="84535" y="812651"/>
                </a:cubicBezTo>
                <a:cubicBezTo>
                  <a:pt x="98293" y="814768"/>
                  <a:pt x="97764" y="848634"/>
                  <a:pt x="125810" y="850751"/>
                </a:cubicBezTo>
                <a:cubicBezTo>
                  <a:pt x="153856" y="852868"/>
                  <a:pt x="230056" y="838580"/>
                  <a:pt x="252810" y="825351"/>
                </a:cubicBezTo>
                <a:cubicBezTo>
                  <a:pt x="275564" y="812122"/>
                  <a:pt x="269214" y="782488"/>
                  <a:pt x="262335" y="771376"/>
                </a:cubicBezTo>
                <a:cubicBezTo>
                  <a:pt x="255456" y="760264"/>
                  <a:pt x="223706" y="790955"/>
                  <a:pt x="211535" y="758676"/>
                </a:cubicBezTo>
                <a:cubicBezTo>
                  <a:pt x="199364" y="726397"/>
                  <a:pt x="187722" y="614743"/>
                  <a:pt x="189310" y="577701"/>
                </a:cubicBezTo>
                <a:cubicBezTo>
                  <a:pt x="190897" y="540659"/>
                  <a:pt x="202539" y="536955"/>
                  <a:pt x="221060" y="536426"/>
                </a:cubicBezTo>
                <a:cubicBezTo>
                  <a:pt x="239581" y="535897"/>
                  <a:pt x="280327" y="578759"/>
                  <a:pt x="300435" y="574526"/>
                </a:cubicBezTo>
                <a:cubicBezTo>
                  <a:pt x="320543" y="570293"/>
                  <a:pt x="341710" y="529018"/>
                  <a:pt x="341710" y="511026"/>
                </a:cubicBezTo>
                <a:cubicBezTo>
                  <a:pt x="341710" y="493034"/>
                  <a:pt x="302552" y="505734"/>
                  <a:pt x="300435" y="466576"/>
                </a:cubicBezTo>
                <a:cubicBezTo>
                  <a:pt x="298318" y="427418"/>
                  <a:pt x="314723" y="319997"/>
                  <a:pt x="329010" y="276076"/>
                </a:cubicBezTo>
                <a:cubicBezTo>
                  <a:pt x="343297" y="232155"/>
                  <a:pt x="388277" y="234801"/>
                  <a:pt x="386160" y="203051"/>
                </a:cubicBezTo>
                <a:cubicBezTo>
                  <a:pt x="384043" y="171301"/>
                  <a:pt x="332714" y="116268"/>
                  <a:pt x="316310" y="85576"/>
                </a:cubicBezTo>
                <a:cubicBezTo>
                  <a:pt x="299906" y="54884"/>
                  <a:pt x="302023" y="32659"/>
                  <a:pt x="287735" y="18901"/>
                </a:cubicBezTo>
                <a:cubicBezTo>
                  <a:pt x="273447" y="5143"/>
                  <a:pt x="253339" y="-5441"/>
                  <a:pt x="230585" y="3026"/>
                </a:cubicBezTo>
                <a:close/>
              </a:path>
            </a:pathLst>
          </a:cu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9036C6A-395A-4340-1B50-D6931A63E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5234392"/>
            <a:ext cx="2151212" cy="16134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629C74-D429-B6B7-531C-FFAD2FAE84E5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四、实验结果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0E8BEC-33A2-9821-5FCC-4BD96D71BC6F}"/>
              </a:ext>
            </a:extLst>
          </p:cNvPr>
          <p:cNvSpPr txBox="1"/>
          <p:nvPr/>
        </p:nvSpPr>
        <p:spPr>
          <a:xfrm>
            <a:off x="6804248" y="359726"/>
            <a:ext cx="233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实验结果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E6CE59-714A-DBF8-1F90-E5D1679A19A7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05463B-211E-F182-80F9-CC496945E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3" y="3495190"/>
            <a:ext cx="4205650" cy="2072641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230AD1D5-3FF3-BF85-E567-006D353FE7CD}"/>
              </a:ext>
            </a:extLst>
          </p:cNvPr>
          <p:cNvSpPr/>
          <p:nvPr/>
        </p:nvSpPr>
        <p:spPr>
          <a:xfrm>
            <a:off x="1487857" y="4679041"/>
            <a:ext cx="544275" cy="842598"/>
          </a:xfrm>
          <a:custGeom>
            <a:avLst/>
            <a:gdLst>
              <a:gd name="connsiteX0" fmla="*/ 134318 w 544275"/>
              <a:gd name="connsiteY0" fmla="*/ 19851 h 842598"/>
              <a:gd name="connsiteX1" fmla="*/ 62880 w 544275"/>
              <a:gd name="connsiteY1" fmla="*/ 5564 h 842598"/>
              <a:gd name="connsiteX2" fmla="*/ 10493 w 544275"/>
              <a:gd name="connsiteY2" fmla="*/ 84145 h 842598"/>
              <a:gd name="connsiteX3" fmla="*/ 968 w 544275"/>
              <a:gd name="connsiteY3" fmla="*/ 146057 h 842598"/>
              <a:gd name="connsiteX4" fmla="*/ 24780 w 544275"/>
              <a:gd name="connsiteY4" fmla="*/ 312745 h 842598"/>
              <a:gd name="connsiteX5" fmla="*/ 15255 w 544275"/>
              <a:gd name="connsiteY5" fmla="*/ 372276 h 842598"/>
              <a:gd name="connsiteX6" fmla="*/ 84311 w 544275"/>
              <a:gd name="connsiteY6" fmla="*/ 441332 h 842598"/>
              <a:gd name="connsiteX7" fmla="*/ 31924 w 544275"/>
              <a:gd name="connsiteY7" fmla="*/ 524676 h 842598"/>
              <a:gd name="connsiteX8" fmla="*/ 3349 w 544275"/>
              <a:gd name="connsiteY8" fmla="*/ 586589 h 842598"/>
              <a:gd name="connsiteX9" fmla="*/ 86693 w 544275"/>
              <a:gd name="connsiteY9" fmla="*/ 643739 h 842598"/>
              <a:gd name="connsiteX10" fmla="*/ 93836 w 544275"/>
              <a:gd name="connsiteY10" fmla="*/ 688982 h 842598"/>
              <a:gd name="connsiteX11" fmla="*/ 234330 w 544275"/>
              <a:gd name="connsiteY11" fmla="*/ 655645 h 842598"/>
              <a:gd name="connsiteX12" fmla="*/ 289099 w 544275"/>
              <a:gd name="connsiteY12" fmla="*/ 631832 h 842598"/>
              <a:gd name="connsiteX13" fmla="*/ 353393 w 544275"/>
              <a:gd name="connsiteY13" fmla="*/ 677076 h 842598"/>
              <a:gd name="connsiteX14" fmla="*/ 336724 w 544275"/>
              <a:gd name="connsiteY14" fmla="*/ 750895 h 842598"/>
              <a:gd name="connsiteX15" fmla="*/ 346249 w 544275"/>
              <a:gd name="connsiteY15" fmla="*/ 812807 h 842598"/>
              <a:gd name="connsiteX16" fmla="*/ 427211 w 544275"/>
              <a:gd name="connsiteY16" fmla="*/ 841382 h 842598"/>
              <a:gd name="connsiteX17" fmla="*/ 510555 w 544275"/>
              <a:gd name="connsiteY17" fmla="*/ 774707 h 842598"/>
              <a:gd name="connsiteX18" fmla="*/ 543893 w 544275"/>
              <a:gd name="connsiteY18" fmla="*/ 693745 h 842598"/>
              <a:gd name="connsiteX19" fmla="*/ 491505 w 544275"/>
              <a:gd name="connsiteY19" fmla="*/ 586589 h 842598"/>
              <a:gd name="connsiteX20" fmla="*/ 527224 w 544275"/>
              <a:gd name="connsiteY20" fmla="*/ 503245 h 842598"/>
              <a:gd name="connsiteX21" fmla="*/ 527224 w 544275"/>
              <a:gd name="connsiteY21" fmla="*/ 343701 h 842598"/>
              <a:gd name="connsiteX22" fmla="*/ 453405 w 544275"/>
              <a:gd name="connsiteY22" fmla="*/ 212732 h 842598"/>
              <a:gd name="connsiteX23" fmla="*/ 410543 w 544275"/>
              <a:gd name="connsiteY23" fmla="*/ 129389 h 842598"/>
              <a:gd name="connsiteX24" fmla="*/ 284336 w 544275"/>
              <a:gd name="connsiteY24" fmla="*/ 143676 h 842598"/>
              <a:gd name="connsiteX25" fmla="*/ 262905 w 544275"/>
              <a:gd name="connsiteY25" fmla="*/ 181776 h 842598"/>
              <a:gd name="connsiteX26" fmla="*/ 203374 w 544275"/>
              <a:gd name="connsiteY26" fmla="*/ 191301 h 842598"/>
              <a:gd name="connsiteX27" fmla="*/ 177180 w 544275"/>
              <a:gd name="connsiteY27" fmla="*/ 127007 h 842598"/>
              <a:gd name="connsiteX28" fmla="*/ 134318 w 544275"/>
              <a:gd name="connsiteY28" fmla="*/ 19851 h 84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4275" h="842598">
                <a:moveTo>
                  <a:pt x="134318" y="19851"/>
                </a:moveTo>
                <a:cubicBezTo>
                  <a:pt x="115268" y="-390"/>
                  <a:pt x="83517" y="-5152"/>
                  <a:pt x="62880" y="5564"/>
                </a:cubicBezTo>
                <a:cubicBezTo>
                  <a:pt x="42242" y="16280"/>
                  <a:pt x="20812" y="60730"/>
                  <a:pt x="10493" y="84145"/>
                </a:cubicBezTo>
                <a:cubicBezTo>
                  <a:pt x="174" y="107560"/>
                  <a:pt x="-1413" y="107957"/>
                  <a:pt x="968" y="146057"/>
                </a:cubicBezTo>
                <a:cubicBezTo>
                  <a:pt x="3349" y="184157"/>
                  <a:pt x="22399" y="275042"/>
                  <a:pt x="24780" y="312745"/>
                </a:cubicBezTo>
                <a:cubicBezTo>
                  <a:pt x="27161" y="350448"/>
                  <a:pt x="5333" y="350845"/>
                  <a:pt x="15255" y="372276"/>
                </a:cubicBezTo>
                <a:cubicBezTo>
                  <a:pt x="25177" y="393707"/>
                  <a:pt x="81533" y="415932"/>
                  <a:pt x="84311" y="441332"/>
                </a:cubicBezTo>
                <a:cubicBezTo>
                  <a:pt x="87089" y="466732"/>
                  <a:pt x="45418" y="500467"/>
                  <a:pt x="31924" y="524676"/>
                </a:cubicBezTo>
                <a:cubicBezTo>
                  <a:pt x="18430" y="548885"/>
                  <a:pt x="-5779" y="566745"/>
                  <a:pt x="3349" y="586589"/>
                </a:cubicBezTo>
                <a:cubicBezTo>
                  <a:pt x="12477" y="606433"/>
                  <a:pt x="71612" y="626674"/>
                  <a:pt x="86693" y="643739"/>
                </a:cubicBezTo>
                <a:cubicBezTo>
                  <a:pt x="101774" y="660805"/>
                  <a:pt x="69230" y="686998"/>
                  <a:pt x="93836" y="688982"/>
                </a:cubicBezTo>
                <a:cubicBezTo>
                  <a:pt x="118442" y="690966"/>
                  <a:pt x="201786" y="665170"/>
                  <a:pt x="234330" y="655645"/>
                </a:cubicBezTo>
                <a:cubicBezTo>
                  <a:pt x="266874" y="646120"/>
                  <a:pt x="269255" y="628260"/>
                  <a:pt x="289099" y="631832"/>
                </a:cubicBezTo>
                <a:cubicBezTo>
                  <a:pt x="308943" y="635404"/>
                  <a:pt x="345456" y="657232"/>
                  <a:pt x="353393" y="677076"/>
                </a:cubicBezTo>
                <a:cubicBezTo>
                  <a:pt x="361330" y="696920"/>
                  <a:pt x="337915" y="728273"/>
                  <a:pt x="336724" y="750895"/>
                </a:cubicBezTo>
                <a:cubicBezTo>
                  <a:pt x="335533" y="773517"/>
                  <a:pt x="331168" y="797726"/>
                  <a:pt x="346249" y="812807"/>
                </a:cubicBezTo>
                <a:cubicBezTo>
                  <a:pt x="361330" y="827888"/>
                  <a:pt x="399827" y="847732"/>
                  <a:pt x="427211" y="841382"/>
                </a:cubicBezTo>
                <a:cubicBezTo>
                  <a:pt x="454595" y="835032"/>
                  <a:pt x="491108" y="799313"/>
                  <a:pt x="510555" y="774707"/>
                </a:cubicBezTo>
                <a:cubicBezTo>
                  <a:pt x="530002" y="750101"/>
                  <a:pt x="547068" y="725098"/>
                  <a:pt x="543893" y="693745"/>
                </a:cubicBezTo>
                <a:cubicBezTo>
                  <a:pt x="540718" y="662392"/>
                  <a:pt x="494283" y="618339"/>
                  <a:pt x="491505" y="586589"/>
                </a:cubicBezTo>
                <a:cubicBezTo>
                  <a:pt x="488727" y="554839"/>
                  <a:pt x="521271" y="543726"/>
                  <a:pt x="527224" y="503245"/>
                </a:cubicBezTo>
                <a:cubicBezTo>
                  <a:pt x="533177" y="462764"/>
                  <a:pt x="539527" y="392120"/>
                  <a:pt x="527224" y="343701"/>
                </a:cubicBezTo>
                <a:cubicBezTo>
                  <a:pt x="514921" y="295282"/>
                  <a:pt x="472852" y="248451"/>
                  <a:pt x="453405" y="212732"/>
                </a:cubicBezTo>
                <a:cubicBezTo>
                  <a:pt x="433958" y="177013"/>
                  <a:pt x="438721" y="140898"/>
                  <a:pt x="410543" y="129389"/>
                </a:cubicBezTo>
                <a:cubicBezTo>
                  <a:pt x="382365" y="117880"/>
                  <a:pt x="308942" y="134945"/>
                  <a:pt x="284336" y="143676"/>
                </a:cubicBezTo>
                <a:cubicBezTo>
                  <a:pt x="259730" y="152407"/>
                  <a:pt x="276399" y="173839"/>
                  <a:pt x="262905" y="181776"/>
                </a:cubicBezTo>
                <a:cubicBezTo>
                  <a:pt x="249411" y="189713"/>
                  <a:pt x="217661" y="200429"/>
                  <a:pt x="203374" y="191301"/>
                </a:cubicBezTo>
                <a:cubicBezTo>
                  <a:pt x="189087" y="182173"/>
                  <a:pt x="186705" y="155582"/>
                  <a:pt x="177180" y="127007"/>
                </a:cubicBezTo>
                <a:cubicBezTo>
                  <a:pt x="167655" y="98432"/>
                  <a:pt x="153368" y="40092"/>
                  <a:pt x="134318" y="19851"/>
                </a:cubicBez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80D941-82E3-2027-1C48-B4B8CC69E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56" y="3660290"/>
            <a:ext cx="2046394" cy="14372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B98E73F-EFDD-76A1-5AC6-E15161B4E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3551071"/>
            <a:ext cx="2151212" cy="161340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D0F1156-CBAF-9F41-2FF3-2F5BB02E5560}"/>
              </a:ext>
            </a:extLst>
          </p:cNvPr>
          <p:cNvSpPr/>
          <p:nvPr/>
        </p:nvSpPr>
        <p:spPr>
          <a:xfrm>
            <a:off x="7407274" y="4074569"/>
            <a:ext cx="254001" cy="124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B480D82-EBB7-7CD8-7F6F-4963915A4222}"/>
              </a:ext>
            </a:extLst>
          </p:cNvPr>
          <p:cNvSpPr/>
          <p:nvPr/>
        </p:nvSpPr>
        <p:spPr>
          <a:xfrm>
            <a:off x="7407274" y="4836569"/>
            <a:ext cx="254001" cy="124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BD734CD-4206-DF37-B1A7-3EE288817582}"/>
              </a:ext>
            </a:extLst>
          </p:cNvPr>
          <p:cNvSpPr/>
          <p:nvPr/>
        </p:nvSpPr>
        <p:spPr>
          <a:xfrm>
            <a:off x="7940675" y="4058955"/>
            <a:ext cx="660402" cy="139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9D64CF-3870-EFE2-1B11-49805FAE7F8E}"/>
              </a:ext>
            </a:extLst>
          </p:cNvPr>
          <p:cNvSpPr/>
          <p:nvPr/>
        </p:nvSpPr>
        <p:spPr>
          <a:xfrm>
            <a:off x="7940788" y="4828762"/>
            <a:ext cx="660402" cy="139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86A60B-82C2-CB59-392A-FC927827A2C7}"/>
              </a:ext>
            </a:extLst>
          </p:cNvPr>
          <p:cNvSpPr/>
          <p:nvPr/>
        </p:nvSpPr>
        <p:spPr>
          <a:xfrm>
            <a:off x="6804248" y="3603147"/>
            <a:ext cx="1949229" cy="713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08F743C-F949-3728-9E60-FBFBD5132A7B}"/>
              </a:ext>
            </a:extLst>
          </p:cNvPr>
          <p:cNvSpPr/>
          <p:nvPr/>
        </p:nvSpPr>
        <p:spPr>
          <a:xfrm>
            <a:off x="6804248" y="4383814"/>
            <a:ext cx="1949229" cy="713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06656CF-82A0-BA52-451A-4A8EC5AB73C7}"/>
              </a:ext>
            </a:extLst>
          </p:cNvPr>
          <p:cNvSpPr/>
          <p:nvPr/>
        </p:nvSpPr>
        <p:spPr>
          <a:xfrm>
            <a:off x="976937" y="5905624"/>
            <a:ext cx="2110389" cy="3850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交叉目标场景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37B9756-09B5-FBE8-FC74-88F22F099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56" y="5273699"/>
            <a:ext cx="2046394" cy="153479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7D2338F-63F6-3FE6-E583-306B83FB8A2A}"/>
              </a:ext>
            </a:extLst>
          </p:cNvPr>
          <p:cNvSpPr txBox="1"/>
          <p:nvPr/>
        </p:nvSpPr>
        <p:spPr>
          <a:xfrm>
            <a:off x="6794612" y="3335418"/>
            <a:ext cx="1293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The Labels</a:t>
            </a:r>
            <a:r>
              <a:rPr lang="zh-CN" altLang="en-US" sz="1200" b="1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 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055BD00-2906-D871-3B01-F47FDC5DA385}"/>
              </a:ext>
            </a:extLst>
          </p:cNvPr>
          <p:cNvSpPr txBox="1"/>
          <p:nvPr/>
        </p:nvSpPr>
        <p:spPr>
          <a:xfrm>
            <a:off x="6807088" y="5088024"/>
            <a:ext cx="12938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noProof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The Predictions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30BC1CE-93FF-CFEA-3507-DC700B8E5949}"/>
              </a:ext>
            </a:extLst>
          </p:cNvPr>
          <p:cNvSpPr/>
          <p:nvPr/>
        </p:nvSpPr>
        <p:spPr>
          <a:xfrm>
            <a:off x="7035800" y="6121400"/>
            <a:ext cx="1108331" cy="469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41316C7-1D1D-6E27-DD31-B908A3179A38}"/>
              </a:ext>
            </a:extLst>
          </p:cNvPr>
          <p:cNvSpPr txBox="1"/>
          <p:nvPr/>
        </p:nvSpPr>
        <p:spPr>
          <a:xfrm>
            <a:off x="6898482" y="5864899"/>
            <a:ext cx="1525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Heavily Interfered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5E97B492-1560-3C3E-406F-CE526CFFBB46}"/>
              </a:ext>
            </a:extLst>
          </p:cNvPr>
          <p:cNvSpPr/>
          <p:nvPr/>
        </p:nvSpPr>
        <p:spPr>
          <a:xfrm>
            <a:off x="4338643" y="4970320"/>
            <a:ext cx="301513" cy="37297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5D4480A-C220-4453-92F1-324D0766B481}"/>
              </a:ext>
            </a:extLst>
          </p:cNvPr>
          <p:cNvSpPr/>
          <p:nvPr/>
        </p:nvSpPr>
        <p:spPr>
          <a:xfrm>
            <a:off x="976936" y="2923702"/>
            <a:ext cx="2110389" cy="3850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遮挡目标场景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D489099-B0FB-FF9E-C5B0-48A5B1ECA4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74" y="2160516"/>
            <a:ext cx="1721897" cy="1291423"/>
          </a:xfrm>
          <a:prstGeom prst="rect">
            <a:avLst/>
          </a:prstGeom>
        </p:spPr>
      </p:pic>
      <p:sp>
        <p:nvSpPr>
          <p:cNvPr id="35" name="箭头: 右 34">
            <a:extLst>
              <a:ext uri="{FF2B5EF4-FFF2-40B4-BE49-F238E27FC236}">
                <a16:creationId xmlns:a16="http://schemas.microsoft.com/office/drawing/2014/main" id="{B7917092-6ED6-1DA4-A383-C471D4C36F49}"/>
              </a:ext>
            </a:extLst>
          </p:cNvPr>
          <p:cNvSpPr/>
          <p:nvPr/>
        </p:nvSpPr>
        <p:spPr>
          <a:xfrm>
            <a:off x="4336949" y="1994352"/>
            <a:ext cx="301513" cy="37297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2F5F98-86C3-CDF1-440C-807D8D54F398}"/>
              </a:ext>
            </a:extLst>
          </p:cNvPr>
          <p:cNvSpPr/>
          <p:nvPr/>
        </p:nvSpPr>
        <p:spPr>
          <a:xfrm>
            <a:off x="7163849" y="3045019"/>
            <a:ext cx="640301" cy="277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FB781A-42EE-7A31-2542-F29DD0A85212}"/>
              </a:ext>
            </a:extLst>
          </p:cNvPr>
          <p:cNvSpPr txBox="1"/>
          <p:nvPr/>
        </p:nvSpPr>
        <p:spPr>
          <a:xfrm>
            <a:off x="7034216" y="2750380"/>
            <a:ext cx="1525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Relative Clear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C3643A-48A4-90AB-9BF4-2910EFBCCC55}"/>
              </a:ext>
            </a:extLst>
          </p:cNvPr>
          <p:cNvSpPr/>
          <p:nvPr/>
        </p:nvSpPr>
        <p:spPr>
          <a:xfrm>
            <a:off x="7108712" y="1205501"/>
            <a:ext cx="254001" cy="124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169AE1-A450-093D-BA7E-F42117380740}"/>
              </a:ext>
            </a:extLst>
          </p:cNvPr>
          <p:cNvSpPr/>
          <p:nvPr/>
        </p:nvSpPr>
        <p:spPr>
          <a:xfrm>
            <a:off x="7108712" y="1827865"/>
            <a:ext cx="254001" cy="124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6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FC3B3F2-91D4-6810-9530-E3910613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742" y="4266768"/>
            <a:ext cx="2849994" cy="24876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0E140DF-2522-428D-0D8E-D998A96CA970}"/>
              </a:ext>
            </a:extLst>
          </p:cNvPr>
          <p:cNvSpPr/>
          <p:nvPr/>
        </p:nvSpPr>
        <p:spPr>
          <a:xfrm>
            <a:off x="6591876" y="4524155"/>
            <a:ext cx="2475575" cy="2108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ACA02C-667E-E569-8714-92446D6ED6A8}"/>
              </a:ext>
            </a:extLst>
          </p:cNvPr>
          <p:cNvSpPr/>
          <p:nvPr/>
        </p:nvSpPr>
        <p:spPr>
          <a:xfrm>
            <a:off x="206665" y="4566748"/>
            <a:ext cx="3558077" cy="2108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618C85-C6ED-C77E-D88A-7DD8AF7F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701" y="816401"/>
            <a:ext cx="3320415" cy="2700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D6458E-D4AC-7D46-1B0D-942A4BB43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60" y="759836"/>
            <a:ext cx="3243229" cy="2756952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C1A45B51-6420-E171-13D6-4010564FA041}"/>
              </a:ext>
            </a:extLst>
          </p:cNvPr>
          <p:cNvSpPr/>
          <p:nvPr/>
        </p:nvSpPr>
        <p:spPr>
          <a:xfrm rot="18533519">
            <a:off x="5303072" y="3700981"/>
            <a:ext cx="685800" cy="6191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5AEC6D6-52AF-1DE9-7384-C6E612C7C30E}"/>
              </a:ext>
            </a:extLst>
          </p:cNvPr>
          <p:cNvSpPr/>
          <p:nvPr/>
        </p:nvSpPr>
        <p:spPr>
          <a:xfrm rot="13235552">
            <a:off x="3541915" y="3697916"/>
            <a:ext cx="685800" cy="6191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875D91-79E6-1BD4-0C72-C8108FFACD82}"/>
              </a:ext>
            </a:extLst>
          </p:cNvPr>
          <p:cNvSpPr txBox="1"/>
          <p:nvPr/>
        </p:nvSpPr>
        <p:spPr>
          <a:xfrm>
            <a:off x="206664" y="4566748"/>
            <a:ext cx="35580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泄露来源：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、本振泄露（硬件设计问题）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频率不一致（常见于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SDR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款式的雷达）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、功放本身产生的相位噪声（温漂产生）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、天线隔离度不够（设计问题）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44AA79-D6E2-3467-9B7E-6B5E94C21409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一、研究背景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9F3F52-80A1-062B-A3F0-C924BD3114C4}"/>
              </a:ext>
            </a:extLst>
          </p:cNvPr>
          <p:cNvSpPr txBox="1"/>
          <p:nvPr/>
        </p:nvSpPr>
        <p:spPr>
          <a:xfrm>
            <a:off x="4806891" y="359726"/>
            <a:ext cx="433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en-US" altLang="zh-CN" sz="2000" b="1" dirty="0">
                <a:solidFill>
                  <a:srgbClr val="FF0000"/>
                </a:solidFill>
              </a:rPr>
              <a:t>FMCW </a:t>
            </a:r>
            <a:r>
              <a:rPr lang="zh-CN" altLang="en-US" sz="2000" b="1" dirty="0">
                <a:solidFill>
                  <a:srgbClr val="FF0000"/>
                </a:solidFill>
              </a:rPr>
              <a:t>雷达中的本振泄露例子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591AE0-2D47-E362-16FD-7B845B0E37D9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37DBAA0-7470-35AF-3EFE-17362D5F9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111" y="4706146"/>
            <a:ext cx="769256" cy="3412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54E3B7-B570-628E-DB38-727C03B9C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226" y="5286265"/>
            <a:ext cx="581025" cy="2667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1908D51-FE66-EFFE-689F-DF1A00AD8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649" y="5791882"/>
            <a:ext cx="706178" cy="2571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4FA4C3-14F3-431C-4054-564949A131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0180" y="6165444"/>
            <a:ext cx="578071" cy="30338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1B600FD-8627-1E03-9927-DC4626AA533D}"/>
              </a:ext>
            </a:extLst>
          </p:cNvPr>
          <p:cNvSpPr txBox="1"/>
          <p:nvPr/>
        </p:nvSpPr>
        <p:spPr>
          <a:xfrm>
            <a:off x="7017435" y="5222157"/>
            <a:ext cx="1249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频率：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63843D6-8CF3-12E2-9498-6C9090F09143}"/>
              </a:ext>
            </a:extLst>
          </p:cNvPr>
          <p:cNvSpPr txBox="1"/>
          <p:nvPr/>
        </p:nvSpPr>
        <p:spPr>
          <a:xfrm>
            <a:off x="6685568" y="4674546"/>
            <a:ext cx="1389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天线隔离度：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188A4F-513B-5B9D-DCBA-C2D0193C0D5E}"/>
              </a:ext>
            </a:extLst>
          </p:cNvPr>
          <p:cNvSpPr txBox="1"/>
          <p:nvPr/>
        </p:nvSpPr>
        <p:spPr>
          <a:xfrm>
            <a:off x="6874764" y="5905029"/>
            <a:ext cx="1329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相位噪声：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05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098D-868B-24B8-EEC6-CD8B7AFC2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735D19-9BFF-1E98-A78D-848EF3073341}"/>
              </a:ext>
            </a:extLst>
          </p:cNvPr>
          <p:cNvSpPr txBox="1"/>
          <p:nvPr/>
        </p:nvSpPr>
        <p:spPr>
          <a:xfrm>
            <a:off x="68156" y="10355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</a:t>
            </a:r>
            <a:r>
              <a:rPr lang="zh-CN" altLang="en-US" sz="3200" b="1" dirty="0">
                <a:solidFill>
                  <a:srgbClr val="0000FF"/>
                </a:solidFill>
              </a:rPr>
              <a:t>研究动机与挑战</a:t>
            </a:r>
            <a:endParaRPr lang="zh-CN" altLang="en-US" sz="30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86D4B9-8980-DF8C-7414-5ABEFA56CC53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A9CD8B-ED93-F251-6CF1-BA0696FCA756}"/>
              </a:ext>
            </a:extLst>
          </p:cNvPr>
          <p:cNvSpPr txBox="1"/>
          <p:nvPr/>
        </p:nvSpPr>
        <p:spPr>
          <a:xfrm>
            <a:off x="6804248" y="359726"/>
            <a:ext cx="233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传统泄露抑制方法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A25862-C41F-C137-6F8C-396C306D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3" y="918956"/>
            <a:ext cx="3378518" cy="13059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57AC44-B593-3121-F4CB-D6D08031B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3" y="2386958"/>
            <a:ext cx="3378518" cy="13245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F430CA-3266-09D4-1146-334FB37F2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28" y="4126854"/>
            <a:ext cx="3269933" cy="155335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424DAD0C-5E22-B8C9-5E73-C039DFEE7EA2}"/>
              </a:ext>
            </a:extLst>
          </p:cNvPr>
          <p:cNvSpPr/>
          <p:nvPr/>
        </p:nvSpPr>
        <p:spPr>
          <a:xfrm>
            <a:off x="274320" y="828399"/>
            <a:ext cx="3604260" cy="2971038"/>
          </a:xfrm>
          <a:prstGeom prst="roundRect">
            <a:avLst>
              <a:gd name="adj" fmla="val 1818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5510CD6-084B-1BB0-196B-D8D7AC86D5A4}"/>
              </a:ext>
            </a:extLst>
          </p:cNvPr>
          <p:cNvSpPr/>
          <p:nvPr/>
        </p:nvSpPr>
        <p:spPr>
          <a:xfrm>
            <a:off x="1166812" y="1790613"/>
            <a:ext cx="24384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575B697-EF3E-51E9-9E18-CC1DD11E7D26}"/>
              </a:ext>
            </a:extLst>
          </p:cNvPr>
          <p:cNvCxnSpPr>
            <a:stCxn id="9" idx="6"/>
          </p:cNvCxnSpPr>
          <p:nvPr/>
        </p:nvCxnSpPr>
        <p:spPr>
          <a:xfrm>
            <a:off x="1410652" y="1904913"/>
            <a:ext cx="1446848" cy="8191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DFF1F6BB-1F31-1DC8-DAAF-66E337EC8EE9}"/>
              </a:ext>
            </a:extLst>
          </p:cNvPr>
          <p:cNvSpPr/>
          <p:nvPr/>
        </p:nvSpPr>
        <p:spPr>
          <a:xfrm>
            <a:off x="1410652" y="3276513"/>
            <a:ext cx="24384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132DA28-67F7-611B-B8B3-47C6A2E0050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654492" y="3390813"/>
            <a:ext cx="1203008" cy="8667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A25EFA49-E092-904D-E160-72602A467524}"/>
              </a:ext>
            </a:extLst>
          </p:cNvPr>
          <p:cNvSpPr/>
          <p:nvPr/>
        </p:nvSpPr>
        <p:spPr>
          <a:xfrm>
            <a:off x="581977" y="2876463"/>
            <a:ext cx="24384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5260EAB-FCE6-4B36-288D-7235C7FA13EC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825817" y="2990763"/>
            <a:ext cx="2350771" cy="9798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886E9D84-C745-6DA7-41E7-13ABE5572487}"/>
              </a:ext>
            </a:extLst>
          </p:cNvPr>
          <p:cNvSpPr/>
          <p:nvPr/>
        </p:nvSpPr>
        <p:spPr>
          <a:xfrm>
            <a:off x="825817" y="5161700"/>
            <a:ext cx="24384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A543C5B-9923-6AEC-B4FB-823B35D684C5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1033947" y="4791178"/>
            <a:ext cx="674203" cy="404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930D88F-E751-B0A7-DB9D-9274D50407D8}"/>
              </a:ext>
            </a:extLst>
          </p:cNvPr>
          <p:cNvSpPr/>
          <p:nvPr/>
        </p:nvSpPr>
        <p:spPr>
          <a:xfrm>
            <a:off x="274320" y="4073119"/>
            <a:ext cx="3604260" cy="1661034"/>
          </a:xfrm>
          <a:prstGeom prst="roundRect">
            <a:avLst>
              <a:gd name="adj" fmla="val 1818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21B640D-63B7-EEF6-870A-C91CD7CA8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017" y="952511"/>
            <a:ext cx="3251017" cy="1481056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E6E79F9-5FD4-0E52-8286-2E5F77B6A322}"/>
              </a:ext>
            </a:extLst>
          </p:cNvPr>
          <p:cNvSpPr/>
          <p:nvPr/>
        </p:nvSpPr>
        <p:spPr>
          <a:xfrm>
            <a:off x="4981968" y="828399"/>
            <a:ext cx="3514332" cy="1700528"/>
          </a:xfrm>
          <a:prstGeom prst="roundRect">
            <a:avLst>
              <a:gd name="adj" fmla="val 1818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102494-E5AA-1F15-B2E6-41D2D30DE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479" y="2678976"/>
            <a:ext cx="2861310" cy="1011440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D37EC5F-7508-5897-0646-98AA71EA4824}"/>
              </a:ext>
            </a:extLst>
          </p:cNvPr>
          <p:cNvSpPr/>
          <p:nvPr/>
        </p:nvSpPr>
        <p:spPr>
          <a:xfrm>
            <a:off x="4981968" y="2646155"/>
            <a:ext cx="3514332" cy="1117580"/>
          </a:xfrm>
          <a:prstGeom prst="roundRect">
            <a:avLst>
              <a:gd name="adj" fmla="val 1818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CE0AC5-6651-FCE8-2C0B-FF66125BB3DA}"/>
              </a:ext>
            </a:extLst>
          </p:cNvPr>
          <p:cNvSpPr/>
          <p:nvPr/>
        </p:nvSpPr>
        <p:spPr>
          <a:xfrm>
            <a:off x="274320" y="5778222"/>
            <a:ext cx="360426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A9D6BB0-C654-C2D9-D207-E4EF51C1A40A}"/>
              </a:ext>
            </a:extLst>
          </p:cNvPr>
          <p:cNvSpPr txBox="1"/>
          <p:nvPr/>
        </p:nvSpPr>
        <p:spPr>
          <a:xfrm>
            <a:off x="288363" y="5770602"/>
            <a:ext cx="35580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频谱搬移；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消除本振部分；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未从本质上消除泄露部分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3DFE368-D72D-2E4C-205B-81C332744614}"/>
              </a:ext>
            </a:extLst>
          </p:cNvPr>
          <p:cNvSpPr/>
          <p:nvPr/>
        </p:nvSpPr>
        <p:spPr>
          <a:xfrm>
            <a:off x="4924180" y="3825908"/>
            <a:ext cx="3604260" cy="646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46267C-5F4D-2F62-7A10-70AF859F6C24}"/>
              </a:ext>
            </a:extLst>
          </p:cNvPr>
          <p:cNvSpPr txBox="1"/>
          <p:nvPr/>
        </p:nvSpPr>
        <p:spPr>
          <a:xfrm>
            <a:off x="4938223" y="3825908"/>
            <a:ext cx="3558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反制信号生成；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残留泄露、未能完全消除干净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9EFC57A5-07F2-1200-67E5-E1B73E024FF2}"/>
              </a:ext>
            </a:extLst>
          </p:cNvPr>
          <p:cNvSpPr/>
          <p:nvPr/>
        </p:nvSpPr>
        <p:spPr>
          <a:xfrm rot="10800000">
            <a:off x="6396234" y="2503846"/>
            <a:ext cx="685800" cy="14230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21BC31B6-7975-91BB-7031-767F569699E0}"/>
              </a:ext>
            </a:extLst>
          </p:cNvPr>
          <p:cNvSpPr/>
          <p:nvPr/>
        </p:nvSpPr>
        <p:spPr>
          <a:xfrm>
            <a:off x="1733550" y="3807057"/>
            <a:ext cx="685800" cy="25350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505A5CF-2C4F-5FF9-FD31-336CCA346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8479" y="4509616"/>
            <a:ext cx="2770973" cy="150535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654381A8-9339-3433-D318-A3069B6D73E6}"/>
              </a:ext>
            </a:extLst>
          </p:cNvPr>
          <p:cNvSpPr/>
          <p:nvPr/>
        </p:nvSpPr>
        <p:spPr>
          <a:xfrm>
            <a:off x="4938223" y="6077138"/>
            <a:ext cx="3604260" cy="646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7F8F2D2-02FB-C6B4-FFD8-0FED4AE2A39A}"/>
              </a:ext>
            </a:extLst>
          </p:cNvPr>
          <p:cNvSpPr txBox="1"/>
          <p:nvPr/>
        </p:nvSpPr>
        <p:spPr>
          <a:xfrm>
            <a:off x="4952266" y="6077138"/>
            <a:ext cx="3558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集成额外硬件；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增加成本，不适合低成本环境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A19F89A-1686-E4A6-6AC2-6F9A86457F58}"/>
              </a:ext>
            </a:extLst>
          </p:cNvPr>
          <p:cNvSpPr/>
          <p:nvPr/>
        </p:nvSpPr>
        <p:spPr>
          <a:xfrm>
            <a:off x="4981968" y="4497028"/>
            <a:ext cx="3514332" cy="1517937"/>
          </a:xfrm>
          <a:prstGeom prst="roundRect">
            <a:avLst>
              <a:gd name="adj" fmla="val 1818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3E4EEC41-E3F2-F1E9-7190-05569A2A65E1}"/>
              </a:ext>
            </a:extLst>
          </p:cNvPr>
          <p:cNvSpPr/>
          <p:nvPr/>
        </p:nvSpPr>
        <p:spPr>
          <a:xfrm>
            <a:off x="4171786" y="933177"/>
            <a:ext cx="505252" cy="5874362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8CD28F91-43EA-9579-029C-2D3A62EC79B2}"/>
              </a:ext>
            </a:extLst>
          </p:cNvPr>
          <p:cNvSpPr/>
          <p:nvPr/>
        </p:nvSpPr>
        <p:spPr>
          <a:xfrm rot="3933333">
            <a:off x="4085320" y="2064839"/>
            <a:ext cx="183893" cy="51339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978C1565-983A-E9AA-478A-F6A19F3D3E5C}"/>
              </a:ext>
            </a:extLst>
          </p:cNvPr>
          <p:cNvSpPr/>
          <p:nvPr/>
        </p:nvSpPr>
        <p:spPr>
          <a:xfrm rot="18092929">
            <a:off x="4625131" y="2356551"/>
            <a:ext cx="183893" cy="51339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09E298CB-5A9A-750F-BCBF-E769CBC709F9}"/>
              </a:ext>
            </a:extLst>
          </p:cNvPr>
          <p:cNvSpPr/>
          <p:nvPr/>
        </p:nvSpPr>
        <p:spPr>
          <a:xfrm rot="18092929">
            <a:off x="4596995" y="4506544"/>
            <a:ext cx="183893" cy="51339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5EA3E1A-1B23-B196-0D80-C8B78B9BE7F7}"/>
              </a:ext>
            </a:extLst>
          </p:cNvPr>
          <p:cNvSpPr/>
          <p:nvPr/>
        </p:nvSpPr>
        <p:spPr>
          <a:xfrm>
            <a:off x="947737" y="1488544"/>
            <a:ext cx="24384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ADD4861-9A1C-B764-A2BE-A25ECA839A5C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191577" y="1602844"/>
            <a:ext cx="1452563" cy="9998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箭头: 下 37">
            <a:extLst>
              <a:ext uri="{FF2B5EF4-FFF2-40B4-BE49-F238E27FC236}">
                <a16:creationId xmlns:a16="http://schemas.microsoft.com/office/drawing/2014/main" id="{35C9B9D7-4077-5B87-A2E0-CE0CC27D4818}"/>
              </a:ext>
            </a:extLst>
          </p:cNvPr>
          <p:cNvSpPr/>
          <p:nvPr/>
        </p:nvSpPr>
        <p:spPr>
          <a:xfrm rot="3933333">
            <a:off x="4079839" y="4111924"/>
            <a:ext cx="183893" cy="51339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13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E052-46DA-B4E3-6DE1-61CFDDBED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9642A0-A72A-A0B6-E449-6A2902A6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35" y="759836"/>
            <a:ext cx="3457222" cy="34290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B8836583-72A8-D48E-1E57-B502529C3081}"/>
              </a:ext>
            </a:extLst>
          </p:cNvPr>
          <p:cNvSpPr/>
          <p:nvPr/>
        </p:nvSpPr>
        <p:spPr>
          <a:xfrm>
            <a:off x="901443" y="1088438"/>
            <a:ext cx="3191561" cy="3028549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91E26C-E867-ED7E-D094-197053C5FEED}"/>
              </a:ext>
            </a:extLst>
          </p:cNvPr>
          <p:cNvSpPr txBox="1"/>
          <p:nvPr/>
        </p:nvSpPr>
        <p:spPr>
          <a:xfrm>
            <a:off x="68156" y="10355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</a:t>
            </a:r>
            <a:r>
              <a:rPr lang="zh-CN" altLang="en-US" sz="3200" b="1" dirty="0">
                <a:solidFill>
                  <a:srgbClr val="0000FF"/>
                </a:solidFill>
              </a:rPr>
              <a:t>研究动机与挑战</a:t>
            </a:r>
            <a:endParaRPr lang="zh-CN" altLang="en-US" sz="3000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CAE7B4-F285-64B6-1C40-389FF20D985D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DAFB38-7FE4-6B92-0932-621FBF04057C}"/>
              </a:ext>
            </a:extLst>
          </p:cNvPr>
          <p:cNvSpPr txBox="1"/>
          <p:nvPr/>
        </p:nvSpPr>
        <p:spPr>
          <a:xfrm>
            <a:off x="5128260" y="359726"/>
            <a:ext cx="4015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所提方法：压缩感知消除泄露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390224-CC1F-FD8B-96BB-B0B4678FE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89762" l="12143" r="914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36" r="3089" b="5790"/>
          <a:stretch>
            <a:fillRect/>
          </a:stretch>
        </p:blipFill>
        <p:spPr>
          <a:xfrm rot="5400000">
            <a:off x="969063" y="1004738"/>
            <a:ext cx="1453436" cy="1574715"/>
          </a:xfrm>
          <a:prstGeom prst="rect">
            <a:avLst/>
          </a:prstGeom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49FD40-D287-60F0-7DED-E6F2F9C58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52" b="92143" l="11250" r="908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5412" r="8007" b="10293"/>
          <a:stretch>
            <a:fillRect/>
          </a:stretch>
        </p:blipFill>
        <p:spPr>
          <a:xfrm rot="5400000">
            <a:off x="1054930" y="2675696"/>
            <a:ext cx="1274252" cy="14036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6FB565-83D4-D609-7293-B608F4E2AF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7523" r="9288" b="11007"/>
          <a:stretch>
            <a:fillRect/>
          </a:stretch>
        </p:blipFill>
        <p:spPr>
          <a:xfrm rot="5400000">
            <a:off x="2705299" y="1116671"/>
            <a:ext cx="1236890" cy="13592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97B598-5026-7BA5-A7A7-5D6677C27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644140" y="2740394"/>
            <a:ext cx="1359208" cy="1274254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0B380091-DECB-7B50-85DD-9F5728554134}"/>
              </a:ext>
            </a:extLst>
          </p:cNvPr>
          <p:cNvSpPr/>
          <p:nvPr/>
        </p:nvSpPr>
        <p:spPr>
          <a:xfrm>
            <a:off x="1610235" y="2414720"/>
            <a:ext cx="264924" cy="31594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156DC394-FE1D-0E89-C004-0B7F8C20E9AA}"/>
              </a:ext>
            </a:extLst>
          </p:cNvPr>
          <p:cNvSpPr/>
          <p:nvPr/>
        </p:nvSpPr>
        <p:spPr>
          <a:xfrm rot="13288258">
            <a:off x="2478927" y="2341042"/>
            <a:ext cx="71244" cy="4730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BE146E26-370D-1381-3AC6-3AD61C3C5DC3}"/>
              </a:ext>
            </a:extLst>
          </p:cNvPr>
          <p:cNvSpPr/>
          <p:nvPr/>
        </p:nvSpPr>
        <p:spPr>
          <a:xfrm>
            <a:off x="3216155" y="2414720"/>
            <a:ext cx="264924" cy="31594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Picture 2" descr="Order Your Xilinx Zynq Ultrascale Mpsoc Fpga Zcu102">
            <a:extLst>
              <a:ext uri="{FF2B5EF4-FFF2-40B4-BE49-F238E27FC236}">
                <a16:creationId xmlns:a16="http://schemas.microsoft.com/office/drawing/2014/main" id="{42E88CFA-94D6-2D12-2196-A16BE660F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8434" y="4735947"/>
            <a:ext cx="2010620" cy="211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DRV9029 Evaluation Board - Top View">
            <a:extLst>
              <a:ext uri="{FF2B5EF4-FFF2-40B4-BE49-F238E27FC236}">
                <a16:creationId xmlns:a16="http://schemas.microsoft.com/office/drawing/2014/main" id="{72195D89-790A-4153-24AD-FC5E2ED0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95" y="4581979"/>
            <a:ext cx="1799467" cy="15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F62B651-C5C6-1711-4FBD-7310B859F718}"/>
              </a:ext>
            </a:extLst>
          </p:cNvPr>
          <p:cNvSpPr/>
          <p:nvPr/>
        </p:nvSpPr>
        <p:spPr>
          <a:xfrm>
            <a:off x="1671198" y="4131244"/>
            <a:ext cx="1809881" cy="3858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感知矩阵生成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B38ED76-4B8C-9B6A-74D4-D892D48E2614}"/>
              </a:ext>
            </a:extLst>
          </p:cNvPr>
          <p:cNvSpPr/>
          <p:nvPr/>
        </p:nvSpPr>
        <p:spPr>
          <a:xfrm>
            <a:off x="2575950" y="3263219"/>
            <a:ext cx="24384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60C2917-3F2E-7FCD-B6A4-EC2EFFFBB339}"/>
              </a:ext>
            </a:extLst>
          </p:cNvPr>
          <p:cNvSpPr/>
          <p:nvPr/>
        </p:nvSpPr>
        <p:spPr>
          <a:xfrm>
            <a:off x="3289648" y="3060670"/>
            <a:ext cx="713699" cy="692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8384E1-7607-F9CE-7196-9CD7805C083C}"/>
              </a:ext>
            </a:extLst>
          </p:cNvPr>
          <p:cNvSpPr txBox="1"/>
          <p:nvPr/>
        </p:nvSpPr>
        <p:spPr>
          <a:xfrm>
            <a:off x="704594" y="2817033"/>
            <a:ext cx="1582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低概率采样区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260B803-CBDB-547A-1EB6-7F206B3D75B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188401" y="3104040"/>
            <a:ext cx="423259" cy="1926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5782E0A-6D86-4183-CDEA-40AC8EF65577}"/>
              </a:ext>
            </a:extLst>
          </p:cNvPr>
          <p:cNvSpPr txBox="1"/>
          <p:nvPr/>
        </p:nvSpPr>
        <p:spPr>
          <a:xfrm>
            <a:off x="2264455" y="2699397"/>
            <a:ext cx="1670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高概率采样区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1CDCCFC-8815-37C4-8EA2-524F969C3C9D}"/>
              </a:ext>
            </a:extLst>
          </p:cNvPr>
          <p:cNvCxnSpPr>
            <a:cxnSpLocks/>
          </p:cNvCxnSpPr>
          <p:nvPr/>
        </p:nvCxnSpPr>
        <p:spPr>
          <a:xfrm>
            <a:off x="3257168" y="3015346"/>
            <a:ext cx="66576" cy="193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AE3471E-2120-4896-1CC4-AE524BED08EA}"/>
              </a:ext>
            </a:extLst>
          </p:cNvPr>
          <p:cNvSpPr txBox="1"/>
          <p:nvPr/>
        </p:nvSpPr>
        <p:spPr>
          <a:xfrm>
            <a:off x="2558277" y="795569"/>
            <a:ext cx="1582951" cy="3693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感知矩阵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690B57B-071F-07EC-AEB1-EB8466F647C7}"/>
              </a:ext>
            </a:extLst>
          </p:cNvPr>
          <p:cNvSpPr/>
          <p:nvPr/>
        </p:nvSpPr>
        <p:spPr>
          <a:xfrm>
            <a:off x="950329" y="1120423"/>
            <a:ext cx="477600" cy="1353913"/>
          </a:xfrm>
          <a:prstGeom prst="roundRect">
            <a:avLst>
              <a:gd name="adj" fmla="val 1818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F4FBF7B-BBA2-CB2E-98E1-2AAA8004113B}"/>
              </a:ext>
            </a:extLst>
          </p:cNvPr>
          <p:cNvCxnSpPr>
            <a:cxnSpLocks/>
          </p:cNvCxnSpPr>
          <p:nvPr/>
        </p:nvCxnSpPr>
        <p:spPr>
          <a:xfrm>
            <a:off x="1496069" y="1723033"/>
            <a:ext cx="1099847" cy="69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5795621-B9FC-FA5A-2AD1-D70F82A4C0F0}"/>
              </a:ext>
            </a:extLst>
          </p:cNvPr>
          <p:cNvSpPr/>
          <p:nvPr/>
        </p:nvSpPr>
        <p:spPr>
          <a:xfrm>
            <a:off x="5609005" y="4131244"/>
            <a:ext cx="1809881" cy="3858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优化迭代</a:t>
            </a: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E2F8DEC8-8763-145E-8CD7-D667122AE401}"/>
              </a:ext>
            </a:extLst>
          </p:cNvPr>
          <p:cNvSpPr/>
          <p:nvPr/>
        </p:nvSpPr>
        <p:spPr>
          <a:xfrm rot="16200000">
            <a:off x="4206436" y="2450069"/>
            <a:ext cx="630393" cy="65659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6D1B684-351E-CB5D-CAEA-A508BE100685}"/>
              </a:ext>
            </a:extLst>
          </p:cNvPr>
          <p:cNvSpPr/>
          <p:nvPr/>
        </p:nvSpPr>
        <p:spPr>
          <a:xfrm>
            <a:off x="6921051" y="1290183"/>
            <a:ext cx="995670" cy="944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9944DE8-582B-CCEA-E631-4F255FF4637E}"/>
              </a:ext>
            </a:extLst>
          </p:cNvPr>
          <p:cNvSpPr txBox="1"/>
          <p:nvPr/>
        </p:nvSpPr>
        <p:spPr>
          <a:xfrm>
            <a:off x="6698315" y="2251378"/>
            <a:ext cx="16708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00FF"/>
                </a:solidFill>
              </a:rPr>
              <a:t>只包含目标、噪声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6DF30ED-9421-58FB-15ED-5921A3DA0BCF}"/>
              </a:ext>
            </a:extLst>
          </p:cNvPr>
          <p:cNvSpPr/>
          <p:nvPr/>
        </p:nvSpPr>
        <p:spPr>
          <a:xfrm>
            <a:off x="4763583" y="4618996"/>
            <a:ext cx="3558077" cy="2108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DEA3928-7054-A94B-EA9B-1A4C6AE674F2}"/>
              </a:ext>
            </a:extLst>
          </p:cNvPr>
          <p:cNvSpPr txBox="1"/>
          <p:nvPr/>
        </p:nvSpPr>
        <p:spPr>
          <a:xfrm>
            <a:off x="4763582" y="4618996"/>
            <a:ext cx="35580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优点：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、能几乎完全压制泄露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、提升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7.5 dB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左右）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、完全自适应任何平台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缺点：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、运算慢、难以实时处理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、有可能误干掉目标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138F5FD-795E-2C33-78A5-7435460F6F75}"/>
              </a:ext>
            </a:extLst>
          </p:cNvPr>
          <p:cNvSpPr txBox="1"/>
          <p:nvPr/>
        </p:nvSpPr>
        <p:spPr>
          <a:xfrm>
            <a:off x="901443" y="3652443"/>
            <a:ext cx="1582951" cy="369332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先验观测分布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60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DDD01A0-DBC0-0C48-89B0-1D177BB67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364" y="885453"/>
            <a:ext cx="2080181" cy="5516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E051D7-B008-628A-2A07-596A6B4D6AC6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</a:t>
            </a:r>
            <a:r>
              <a:rPr lang="zh-CN" altLang="en-US" sz="3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实现方法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BEFFA8-CD61-86C5-1417-B05A661EBB2D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AAF40F-F9B7-539A-2B92-F91C18665D6D}"/>
              </a:ext>
            </a:extLst>
          </p:cNvPr>
          <p:cNvSpPr txBox="1"/>
          <p:nvPr/>
        </p:nvSpPr>
        <p:spPr>
          <a:xfrm>
            <a:off x="6804248" y="359726"/>
            <a:ext cx="233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思想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C1C215-6002-0F33-1564-092A89E4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85" y="1514571"/>
            <a:ext cx="2256386" cy="3115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773BCF-41FD-2D96-C255-79DF07429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39" y="1634667"/>
            <a:ext cx="2256387" cy="3082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5A5CA1-8E43-42D1-C1AD-34D30EC2B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862" y="3185773"/>
            <a:ext cx="1621960" cy="1422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0DEE76-00D0-0549-BC99-E8F50FE9A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52" b="92143" l="11250" r="908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5412" r="8007" b="10293"/>
          <a:stretch>
            <a:fillRect/>
          </a:stretch>
        </p:blipFill>
        <p:spPr>
          <a:xfrm rot="5400000">
            <a:off x="582327" y="4911374"/>
            <a:ext cx="1163795" cy="12819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6273ED-9929-9731-DBE7-7ED271EAA9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7523" r="9288" b="11007"/>
          <a:stretch>
            <a:fillRect/>
          </a:stretch>
        </p:blipFill>
        <p:spPr>
          <a:xfrm rot="5400000">
            <a:off x="2005292" y="4912919"/>
            <a:ext cx="1163794" cy="12788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C8ADB8-C39B-9929-3B32-FC9B3BA5FD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6862" y="1868934"/>
            <a:ext cx="1621960" cy="100431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6E08B53-D791-2B7A-36EE-3FE7E4C66C5C}"/>
              </a:ext>
            </a:extLst>
          </p:cNvPr>
          <p:cNvSpPr/>
          <p:nvPr/>
        </p:nvSpPr>
        <p:spPr>
          <a:xfrm>
            <a:off x="3711373" y="4892795"/>
            <a:ext cx="4977457" cy="1783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BF359342-156B-AC28-7A82-35021F855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0623" y="4898706"/>
            <a:ext cx="494617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思想：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构建稀疏的信号矩阵与加权</a:t>
            </a:r>
            <a:r>
              <a:rPr kumimoji="0" lang="en-US" altLang="zh-CN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矩阵：</a:t>
            </a:r>
            <a:endParaRPr kumimoji="0" lang="en-US" altLang="zh-CN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在非均匀的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观测下，尽可能地还原当前包含目标与噪声的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观测；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矩阵将增强并还原目标成分、且尽可能地减弱泄露成分；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F1520C-4928-B1B4-2AE1-564213DDD446}"/>
              </a:ext>
            </a:extLst>
          </p:cNvPr>
          <p:cNvSpPr/>
          <p:nvPr/>
        </p:nvSpPr>
        <p:spPr>
          <a:xfrm>
            <a:off x="1910478" y="904580"/>
            <a:ext cx="1809881" cy="3858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优化问题构建</a:t>
            </a: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52208B1F-D9A7-6031-B2DA-45913A419F2F}"/>
              </a:ext>
            </a:extLst>
          </p:cNvPr>
          <p:cNvSpPr/>
          <p:nvPr/>
        </p:nvSpPr>
        <p:spPr>
          <a:xfrm rot="16200000">
            <a:off x="3832783" y="845991"/>
            <a:ext cx="271058" cy="47077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CA63C0F-A5EE-3EC6-DD73-74017E06E827}"/>
              </a:ext>
            </a:extLst>
          </p:cNvPr>
          <p:cNvSpPr/>
          <p:nvPr/>
        </p:nvSpPr>
        <p:spPr>
          <a:xfrm>
            <a:off x="444500" y="1505605"/>
            <a:ext cx="2857500" cy="4691995"/>
          </a:xfrm>
          <a:prstGeom prst="roundRect">
            <a:avLst>
              <a:gd name="adj" fmla="val 1818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F160D8-8EDF-5052-DB46-B0FFCF7EA2C9}"/>
              </a:ext>
            </a:extLst>
          </p:cNvPr>
          <p:cNvSpPr/>
          <p:nvPr/>
        </p:nvSpPr>
        <p:spPr>
          <a:xfrm>
            <a:off x="958850" y="4679168"/>
            <a:ext cx="1685290" cy="2424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该雷达观测分布结果</a:t>
            </a: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6CBD2E0E-D956-5D19-3695-A4422D55099C}"/>
              </a:ext>
            </a:extLst>
          </p:cNvPr>
          <p:cNvSpPr/>
          <p:nvPr/>
        </p:nvSpPr>
        <p:spPr>
          <a:xfrm rot="16200000">
            <a:off x="1724171" y="5464310"/>
            <a:ext cx="271058" cy="1761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858D737-E7B7-2E79-D6E7-B4FB902A5D6A}"/>
              </a:ext>
            </a:extLst>
          </p:cNvPr>
          <p:cNvSpPr/>
          <p:nvPr/>
        </p:nvSpPr>
        <p:spPr>
          <a:xfrm>
            <a:off x="954759" y="6282650"/>
            <a:ext cx="1809881" cy="3858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感知矩阵构建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3148F59-F497-A3C9-275D-568D254294AE}"/>
              </a:ext>
            </a:extLst>
          </p:cNvPr>
          <p:cNvSpPr/>
          <p:nvPr/>
        </p:nvSpPr>
        <p:spPr>
          <a:xfrm>
            <a:off x="3639785" y="1499254"/>
            <a:ext cx="5126944" cy="3316855"/>
          </a:xfrm>
          <a:prstGeom prst="roundRect">
            <a:avLst>
              <a:gd name="adj" fmla="val 1818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68473F-C0D7-4A98-5EAD-49AEA99ACBDE}"/>
              </a:ext>
            </a:extLst>
          </p:cNvPr>
          <p:cNvSpPr/>
          <p:nvPr/>
        </p:nvSpPr>
        <p:spPr>
          <a:xfrm>
            <a:off x="7387232" y="1593090"/>
            <a:ext cx="861220" cy="2517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KKT</a:t>
            </a:r>
            <a:r>
              <a:rPr lang="zh-CN" altLang="en-US" sz="1200" b="1" dirty="0">
                <a:solidFill>
                  <a:schemeClr val="tx1"/>
                </a:solidFill>
              </a:rPr>
              <a:t>条件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A068C3F-0189-4C22-114A-CA90DB98FAD6}"/>
              </a:ext>
            </a:extLst>
          </p:cNvPr>
          <p:cNvSpPr/>
          <p:nvPr/>
        </p:nvSpPr>
        <p:spPr>
          <a:xfrm>
            <a:off x="7006861" y="2890948"/>
            <a:ext cx="1621959" cy="2517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转换为凸优化并更新</a:t>
            </a: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4BFFD6B4-F8A3-14CC-D9B6-6EA2983555FC}"/>
              </a:ext>
            </a:extLst>
          </p:cNvPr>
          <p:cNvSpPr/>
          <p:nvPr/>
        </p:nvSpPr>
        <p:spPr>
          <a:xfrm rot="5400000">
            <a:off x="6361513" y="2949093"/>
            <a:ext cx="271058" cy="95981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F40E855-D8E1-E110-9BC7-D82B5143ABE3}"/>
              </a:ext>
            </a:extLst>
          </p:cNvPr>
          <p:cNvSpPr txBox="1"/>
          <p:nvPr/>
        </p:nvSpPr>
        <p:spPr>
          <a:xfrm>
            <a:off x="6037778" y="3297022"/>
            <a:ext cx="11409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ADMM</a:t>
            </a:r>
            <a:r>
              <a: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步骤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2E89DE1-E33E-3A3F-AC65-AA2F635179A4}"/>
              </a:ext>
            </a:extLst>
          </p:cNvPr>
          <p:cNvSpPr/>
          <p:nvPr/>
        </p:nvSpPr>
        <p:spPr>
          <a:xfrm>
            <a:off x="444501" y="870287"/>
            <a:ext cx="8322228" cy="591025"/>
          </a:xfrm>
          <a:prstGeom prst="roundRect">
            <a:avLst>
              <a:gd name="adj" fmla="val 1818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84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90797F81-518D-E2D0-AD1E-B1B7D2838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636968" y="4069188"/>
            <a:ext cx="1574211" cy="156495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57F277C-5008-8298-3DC9-7CBFB640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43362" y="1442224"/>
            <a:ext cx="1574211" cy="15649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ACA1CD-0DC6-BC45-2635-DE5DF98C380F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四、实验结果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118532-E896-E824-D605-146D8973F2E0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C221FD-8D00-D371-0EF3-BC06EB2DEEC0}"/>
              </a:ext>
            </a:extLst>
          </p:cNvPr>
          <p:cNvSpPr txBox="1"/>
          <p:nvPr/>
        </p:nvSpPr>
        <p:spPr>
          <a:xfrm>
            <a:off x="6804248" y="359726"/>
            <a:ext cx="2339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实验结果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7297CB-15D0-52F8-4936-C24A0AF64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" y="1153571"/>
            <a:ext cx="3300588" cy="247544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38FB681-F153-9C06-3554-DCA784BED054}"/>
              </a:ext>
            </a:extLst>
          </p:cNvPr>
          <p:cNvSpPr/>
          <p:nvPr/>
        </p:nvSpPr>
        <p:spPr>
          <a:xfrm>
            <a:off x="2573433" y="1632572"/>
            <a:ext cx="472440" cy="480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3F4EC0F-41CE-3A97-2FEE-BD9FD01DA19A}"/>
              </a:ext>
            </a:extLst>
          </p:cNvPr>
          <p:cNvSpPr/>
          <p:nvPr/>
        </p:nvSpPr>
        <p:spPr>
          <a:xfrm>
            <a:off x="3038253" y="1449692"/>
            <a:ext cx="2179320" cy="1546860"/>
          </a:xfrm>
          <a:custGeom>
            <a:avLst/>
            <a:gdLst>
              <a:gd name="connsiteX0" fmla="*/ 7620 w 2179320"/>
              <a:gd name="connsiteY0" fmla="*/ 175260 h 1546860"/>
              <a:gd name="connsiteX1" fmla="*/ 563880 w 2179320"/>
              <a:gd name="connsiteY1" fmla="*/ 7620 h 1546860"/>
              <a:gd name="connsiteX2" fmla="*/ 2179320 w 2179320"/>
              <a:gd name="connsiteY2" fmla="*/ 0 h 1546860"/>
              <a:gd name="connsiteX3" fmla="*/ 2179320 w 2179320"/>
              <a:gd name="connsiteY3" fmla="*/ 1546860 h 1546860"/>
              <a:gd name="connsiteX4" fmla="*/ 563880 w 2179320"/>
              <a:gd name="connsiteY4" fmla="*/ 1546860 h 1546860"/>
              <a:gd name="connsiteX5" fmla="*/ 0 w 2179320"/>
              <a:gd name="connsiteY5" fmla="*/ 670560 h 1546860"/>
              <a:gd name="connsiteX6" fmla="*/ 7620 w 2179320"/>
              <a:gd name="connsiteY6" fmla="*/ 17526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9320" h="1546860">
                <a:moveTo>
                  <a:pt x="7620" y="175260"/>
                </a:moveTo>
                <a:lnTo>
                  <a:pt x="563880" y="7620"/>
                </a:lnTo>
                <a:lnTo>
                  <a:pt x="2179320" y="0"/>
                </a:lnTo>
                <a:lnTo>
                  <a:pt x="2179320" y="1546860"/>
                </a:lnTo>
                <a:lnTo>
                  <a:pt x="563880" y="1546860"/>
                </a:lnTo>
                <a:lnTo>
                  <a:pt x="0" y="670560"/>
                </a:lnTo>
                <a:lnTo>
                  <a:pt x="7620" y="17526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7AFC93C-51D2-BDA9-366E-613747CEE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" y="3841946"/>
            <a:ext cx="3300588" cy="247544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EC191AB-06CF-F3F2-FFF0-5023C66E9148}"/>
              </a:ext>
            </a:extLst>
          </p:cNvPr>
          <p:cNvSpPr/>
          <p:nvPr/>
        </p:nvSpPr>
        <p:spPr>
          <a:xfrm>
            <a:off x="2573433" y="4267021"/>
            <a:ext cx="472440" cy="480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A8DBAAA-EA1B-4A3C-9260-79E4D40371B5}"/>
              </a:ext>
            </a:extLst>
          </p:cNvPr>
          <p:cNvSpPr/>
          <p:nvPr/>
        </p:nvSpPr>
        <p:spPr>
          <a:xfrm>
            <a:off x="3038253" y="4084141"/>
            <a:ext cx="2179320" cy="1546860"/>
          </a:xfrm>
          <a:custGeom>
            <a:avLst/>
            <a:gdLst>
              <a:gd name="connsiteX0" fmla="*/ 7620 w 2179320"/>
              <a:gd name="connsiteY0" fmla="*/ 175260 h 1546860"/>
              <a:gd name="connsiteX1" fmla="*/ 563880 w 2179320"/>
              <a:gd name="connsiteY1" fmla="*/ 7620 h 1546860"/>
              <a:gd name="connsiteX2" fmla="*/ 2179320 w 2179320"/>
              <a:gd name="connsiteY2" fmla="*/ 0 h 1546860"/>
              <a:gd name="connsiteX3" fmla="*/ 2179320 w 2179320"/>
              <a:gd name="connsiteY3" fmla="*/ 1546860 h 1546860"/>
              <a:gd name="connsiteX4" fmla="*/ 563880 w 2179320"/>
              <a:gd name="connsiteY4" fmla="*/ 1546860 h 1546860"/>
              <a:gd name="connsiteX5" fmla="*/ 0 w 2179320"/>
              <a:gd name="connsiteY5" fmla="*/ 670560 h 1546860"/>
              <a:gd name="connsiteX6" fmla="*/ 7620 w 2179320"/>
              <a:gd name="connsiteY6" fmla="*/ 17526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9320" h="1546860">
                <a:moveTo>
                  <a:pt x="7620" y="175260"/>
                </a:moveTo>
                <a:lnTo>
                  <a:pt x="563880" y="7620"/>
                </a:lnTo>
                <a:lnTo>
                  <a:pt x="2179320" y="0"/>
                </a:lnTo>
                <a:lnTo>
                  <a:pt x="2179320" y="1546860"/>
                </a:lnTo>
                <a:lnTo>
                  <a:pt x="563880" y="1546860"/>
                </a:lnTo>
                <a:lnTo>
                  <a:pt x="0" y="670560"/>
                </a:lnTo>
                <a:lnTo>
                  <a:pt x="7620" y="17526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0A7FF64-958E-E1EB-056F-5B5B1F30EF89}"/>
              </a:ext>
            </a:extLst>
          </p:cNvPr>
          <p:cNvSpPr/>
          <p:nvPr/>
        </p:nvSpPr>
        <p:spPr>
          <a:xfrm>
            <a:off x="3589778" y="1510248"/>
            <a:ext cx="402847" cy="1412960"/>
          </a:xfrm>
          <a:prstGeom prst="roundRect">
            <a:avLst>
              <a:gd name="adj" fmla="val 7143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3F173E6-E9EE-350A-8D11-8D1F0520CF87}"/>
              </a:ext>
            </a:extLst>
          </p:cNvPr>
          <p:cNvSpPr/>
          <p:nvPr/>
        </p:nvSpPr>
        <p:spPr>
          <a:xfrm>
            <a:off x="3584488" y="4145184"/>
            <a:ext cx="402847" cy="1412960"/>
          </a:xfrm>
          <a:prstGeom prst="roundRect">
            <a:avLst>
              <a:gd name="adj" fmla="val 7143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7EE7DD1-B9D1-0B23-23FB-39684024D0B0}"/>
              </a:ext>
            </a:extLst>
          </p:cNvPr>
          <p:cNvSpPr/>
          <p:nvPr/>
        </p:nvSpPr>
        <p:spPr>
          <a:xfrm>
            <a:off x="351637" y="819014"/>
            <a:ext cx="1809881" cy="3858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未采取所提方法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6194DF-6146-CF81-FA84-34517F971039}"/>
              </a:ext>
            </a:extLst>
          </p:cNvPr>
          <p:cNvSpPr/>
          <p:nvPr/>
        </p:nvSpPr>
        <p:spPr>
          <a:xfrm>
            <a:off x="351636" y="3500031"/>
            <a:ext cx="1809881" cy="3858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采取所提方法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38C08F9-B2AE-3963-F1DF-84DD2784C463}"/>
              </a:ext>
            </a:extLst>
          </p:cNvPr>
          <p:cNvSpPr txBox="1"/>
          <p:nvPr/>
        </p:nvSpPr>
        <p:spPr>
          <a:xfrm>
            <a:off x="3822999" y="3004020"/>
            <a:ext cx="1202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dirty="0">
                <a:solidFill>
                  <a:srgbClr val="FF0000"/>
                </a:solidFill>
              </a:rPr>
              <a:t>存在泄露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BD51ECD-19A8-5375-E5FC-D079FF53A4CE}"/>
              </a:ext>
            </a:extLst>
          </p:cNvPr>
          <p:cNvSpPr txBox="1"/>
          <p:nvPr/>
        </p:nvSpPr>
        <p:spPr>
          <a:xfrm>
            <a:off x="3584488" y="5645954"/>
            <a:ext cx="1574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dirty="0">
                <a:solidFill>
                  <a:srgbClr val="FF0000"/>
                </a:solidFill>
              </a:rPr>
              <a:t>泄露被消除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6746B55-04EC-6670-6750-167B615D6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736" y="1153571"/>
            <a:ext cx="3163485" cy="4755259"/>
          </a:xfrm>
          <a:prstGeom prst="rect">
            <a:avLst/>
          </a:prstGeom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CCDDF3C9-2E15-A400-C953-991C7FE847D8}"/>
              </a:ext>
            </a:extLst>
          </p:cNvPr>
          <p:cNvSpPr/>
          <p:nvPr/>
        </p:nvSpPr>
        <p:spPr>
          <a:xfrm rot="16200000">
            <a:off x="5291276" y="1977832"/>
            <a:ext cx="390363" cy="49057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85B1DC6E-1ABF-2A32-9F9A-B892BB512917}"/>
              </a:ext>
            </a:extLst>
          </p:cNvPr>
          <p:cNvSpPr/>
          <p:nvPr/>
        </p:nvSpPr>
        <p:spPr>
          <a:xfrm rot="16200000">
            <a:off x="5297670" y="4606373"/>
            <a:ext cx="390363" cy="49057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93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FB995050-D520-C5A8-F5E0-BA7536BB6391}"/>
              </a:ext>
            </a:extLst>
          </p:cNvPr>
          <p:cNvSpPr/>
          <p:nvPr/>
        </p:nvSpPr>
        <p:spPr>
          <a:xfrm flipV="1">
            <a:off x="406400" y="849871"/>
            <a:ext cx="3851101" cy="25640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A8D0B09-F6CB-9D2E-D788-52232DA12987}"/>
              </a:ext>
            </a:extLst>
          </p:cNvPr>
          <p:cNvSpPr/>
          <p:nvPr/>
        </p:nvSpPr>
        <p:spPr>
          <a:xfrm>
            <a:off x="969504" y="3466760"/>
            <a:ext cx="3170726" cy="3004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6FC485-46B7-D4A6-15E7-BD3D99CEF7A6}"/>
              </a:ext>
            </a:extLst>
          </p:cNvPr>
          <p:cNvSpPr txBox="1"/>
          <p:nvPr/>
        </p:nvSpPr>
        <p:spPr>
          <a:xfrm>
            <a:off x="68155" y="103553"/>
            <a:ext cx="54667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附录</a:t>
            </a:r>
            <a:r>
              <a:rPr lang="en-US" altLang="zh-CN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、智慧型雷达设计与实测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8FE8AA-7303-2527-EF8A-73CCC295DBF8}"/>
              </a:ext>
            </a:extLst>
          </p:cNvPr>
          <p:cNvSpPr txBox="1"/>
          <p:nvPr/>
        </p:nvSpPr>
        <p:spPr>
          <a:xfrm>
            <a:off x="4806891" y="359726"/>
            <a:ext cx="433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dirty="0">
                <a:solidFill>
                  <a:srgbClr val="FF0000"/>
                </a:solidFill>
              </a:rPr>
              <a:t>附录</a:t>
            </a: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392172-C4D5-C67B-5B4C-A4D11016BD4A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C09B76-AE6B-1D7C-ADC0-BEEBCDEEC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16" y="1260861"/>
            <a:ext cx="3409057" cy="3879272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75B6729-6BDC-11E8-5785-17711101AD5B}"/>
              </a:ext>
            </a:extLst>
          </p:cNvPr>
          <p:cNvCxnSpPr>
            <a:cxnSpLocks/>
          </p:cNvCxnSpPr>
          <p:nvPr/>
        </p:nvCxnSpPr>
        <p:spPr>
          <a:xfrm flipH="1" flipV="1">
            <a:off x="6892534" y="3993215"/>
            <a:ext cx="245762" cy="529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B8AAF08-E85C-43DE-00D9-E901322D57BC}"/>
              </a:ext>
            </a:extLst>
          </p:cNvPr>
          <p:cNvSpPr txBox="1"/>
          <p:nvPr/>
        </p:nvSpPr>
        <p:spPr>
          <a:xfrm>
            <a:off x="7418089" y="409177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二阶多径目标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A38751-7B4B-C564-FE6B-5E5862396520}"/>
              </a:ext>
            </a:extLst>
          </p:cNvPr>
          <p:cNvSpPr txBox="1"/>
          <p:nvPr/>
        </p:nvSpPr>
        <p:spPr>
          <a:xfrm>
            <a:off x="6761658" y="449459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一阶多径目标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4293623-4025-01CB-0B15-892D9C93DDA4}"/>
              </a:ext>
            </a:extLst>
          </p:cNvPr>
          <p:cNvCxnSpPr>
            <a:cxnSpLocks/>
          </p:cNvCxnSpPr>
          <p:nvPr/>
        </p:nvCxnSpPr>
        <p:spPr>
          <a:xfrm flipH="1">
            <a:off x="6615443" y="2504543"/>
            <a:ext cx="554182" cy="6309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B959486-9F52-0D86-DD70-9DDF5FA191C9}"/>
              </a:ext>
            </a:extLst>
          </p:cNvPr>
          <p:cNvSpPr txBox="1"/>
          <p:nvPr/>
        </p:nvSpPr>
        <p:spPr>
          <a:xfrm>
            <a:off x="7030162" y="21803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直视目标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60548AA-686E-2D26-967B-F22AA1094588}"/>
              </a:ext>
            </a:extLst>
          </p:cNvPr>
          <p:cNvCxnSpPr>
            <a:cxnSpLocks/>
          </p:cNvCxnSpPr>
          <p:nvPr/>
        </p:nvCxnSpPr>
        <p:spPr>
          <a:xfrm>
            <a:off x="5270916" y="5140133"/>
            <a:ext cx="36928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FE44D55-EAD0-31AC-7F2C-EF54A9C3C14E}"/>
              </a:ext>
            </a:extLst>
          </p:cNvPr>
          <p:cNvCxnSpPr>
            <a:cxnSpLocks/>
          </p:cNvCxnSpPr>
          <p:nvPr/>
        </p:nvCxnSpPr>
        <p:spPr>
          <a:xfrm flipV="1">
            <a:off x="5270916" y="1069109"/>
            <a:ext cx="0" cy="4071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07DE85C-B02D-79EA-E614-26AA62A04069}"/>
              </a:ext>
            </a:extLst>
          </p:cNvPr>
          <p:cNvSpPr txBox="1"/>
          <p:nvPr/>
        </p:nvSpPr>
        <p:spPr>
          <a:xfrm>
            <a:off x="6671732" y="51343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距离（米）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76AE81-F274-FA0C-9429-F76C7737EFDC}"/>
              </a:ext>
            </a:extLst>
          </p:cNvPr>
          <p:cNvSpPr txBox="1"/>
          <p:nvPr/>
        </p:nvSpPr>
        <p:spPr>
          <a:xfrm rot="16200000">
            <a:off x="4416835" y="29199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时间（帧）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D33584-681F-CC30-A9DA-10F8B2E268FD}"/>
              </a:ext>
            </a:extLst>
          </p:cNvPr>
          <p:cNvSpPr/>
          <p:nvPr/>
        </p:nvSpPr>
        <p:spPr>
          <a:xfrm>
            <a:off x="6264684" y="5641510"/>
            <a:ext cx="1809881" cy="6322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RADAR-MK1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实测结果展示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89437E5-EE75-1F7B-4B81-B306A253E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58" y="3511077"/>
            <a:ext cx="2932932" cy="236340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B1E50AF-A1C4-ABD6-EAFE-2CB89A433753}"/>
              </a:ext>
            </a:extLst>
          </p:cNvPr>
          <p:cNvSpPr/>
          <p:nvPr/>
        </p:nvSpPr>
        <p:spPr>
          <a:xfrm>
            <a:off x="1531729" y="5971679"/>
            <a:ext cx="2110389" cy="3850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一阶多径定义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A9CB186-59B5-1BCE-9A34-035CE8ECA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52" y="1066466"/>
            <a:ext cx="2141750" cy="217279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FE9289C-7F48-0D6F-87D1-D7F8BF464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37176" y="1147391"/>
            <a:ext cx="1285690" cy="780160"/>
          </a:xfrm>
          <a:prstGeom prst="rect">
            <a:avLst/>
          </a:prstGeom>
        </p:spPr>
      </p:pic>
      <p:pic>
        <p:nvPicPr>
          <p:cNvPr id="1026" name="Picture 2" descr="Hailo Expands Hailo-8 AI Accelerator Portfolio, Delivering ...">
            <a:extLst>
              <a:ext uri="{FF2B5EF4-FFF2-40B4-BE49-F238E27FC236}">
                <a16:creationId xmlns:a16="http://schemas.microsoft.com/office/drawing/2014/main" id="{BF6BF108-5582-277E-F80C-35CD32B34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r="36592"/>
          <a:stretch>
            <a:fillRect/>
          </a:stretch>
        </p:blipFill>
        <p:spPr bwMode="auto">
          <a:xfrm rot="16200000">
            <a:off x="3217702" y="2500436"/>
            <a:ext cx="524639" cy="106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椭圆 33">
            <a:extLst>
              <a:ext uri="{FF2B5EF4-FFF2-40B4-BE49-F238E27FC236}">
                <a16:creationId xmlns:a16="http://schemas.microsoft.com/office/drawing/2014/main" id="{A9214080-4C7C-B852-4A5A-13377FE60D54}"/>
              </a:ext>
            </a:extLst>
          </p:cNvPr>
          <p:cNvSpPr/>
          <p:nvPr/>
        </p:nvSpPr>
        <p:spPr>
          <a:xfrm>
            <a:off x="1517175" y="2286097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457F16F-A1E3-8DA4-300A-41342B43DC08}"/>
              </a:ext>
            </a:extLst>
          </p:cNvPr>
          <p:cNvCxnSpPr>
            <a:stCxn id="34" idx="7"/>
          </p:cNvCxnSpPr>
          <p:nvPr/>
        </p:nvCxnSpPr>
        <p:spPr>
          <a:xfrm flipV="1">
            <a:off x="2297664" y="1917700"/>
            <a:ext cx="705886" cy="50230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头: 上下 36">
            <a:extLst>
              <a:ext uri="{FF2B5EF4-FFF2-40B4-BE49-F238E27FC236}">
                <a16:creationId xmlns:a16="http://schemas.microsoft.com/office/drawing/2014/main" id="{634C5303-069B-D020-B59B-ED6F4B92952E}"/>
              </a:ext>
            </a:extLst>
          </p:cNvPr>
          <p:cNvSpPr/>
          <p:nvPr/>
        </p:nvSpPr>
        <p:spPr>
          <a:xfrm>
            <a:off x="3288329" y="2224679"/>
            <a:ext cx="383385" cy="502308"/>
          </a:xfrm>
          <a:prstGeom prst="up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8765CC8-F87C-0259-991E-C177EB70690C}"/>
              </a:ext>
            </a:extLst>
          </p:cNvPr>
          <p:cNvSpPr txBox="1"/>
          <p:nvPr/>
        </p:nvSpPr>
        <p:spPr>
          <a:xfrm rot="16200000">
            <a:off x="3255673" y="2322174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PCIE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5C1088F-9122-5B5B-AB79-2A7FC51EECC8}"/>
              </a:ext>
            </a:extLst>
          </p:cNvPr>
          <p:cNvCxnSpPr>
            <a:cxnSpLocks/>
          </p:cNvCxnSpPr>
          <p:nvPr/>
        </p:nvCxnSpPr>
        <p:spPr>
          <a:xfrm>
            <a:off x="3867708" y="1893925"/>
            <a:ext cx="1011854" cy="5667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16011781-9581-099F-ED14-5FCF5AA850A1}"/>
              </a:ext>
            </a:extLst>
          </p:cNvPr>
          <p:cNvSpPr txBox="1"/>
          <p:nvPr/>
        </p:nvSpPr>
        <p:spPr>
          <a:xfrm>
            <a:off x="373388" y="818255"/>
            <a:ext cx="2259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获取每秒</a:t>
            </a:r>
            <a:r>
              <a:rPr lang="en-US" altLang="zh-CN" sz="1600" dirty="0"/>
              <a:t>26TOPS</a:t>
            </a:r>
            <a:r>
              <a:rPr lang="zh-CN" altLang="en-US" sz="1600" dirty="0"/>
              <a:t>的算力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C56737C-6536-322D-5616-9404E6262A19}"/>
              </a:ext>
            </a:extLst>
          </p:cNvPr>
          <p:cNvCxnSpPr/>
          <p:nvPr/>
        </p:nvCxnSpPr>
        <p:spPr>
          <a:xfrm flipH="1">
            <a:off x="4257501" y="4625340"/>
            <a:ext cx="1899459" cy="76962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F77D610-067F-B4CD-73B9-11B7B5208382}"/>
              </a:ext>
            </a:extLst>
          </p:cNvPr>
          <p:cNvCxnSpPr>
            <a:cxnSpLocks/>
          </p:cNvCxnSpPr>
          <p:nvPr/>
        </p:nvCxnSpPr>
        <p:spPr>
          <a:xfrm flipH="1">
            <a:off x="4257501" y="4802369"/>
            <a:ext cx="2414231" cy="79477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02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C54CFEC-F738-2512-2F77-8D7D2C8E8610}"/>
              </a:ext>
            </a:extLst>
          </p:cNvPr>
          <p:cNvSpPr txBox="1"/>
          <p:nvPr/>
        </p:nvSpPr>
        <p:spPr>
          <a:xfrm>
            <a:off x="674503" y="2782669"/>
            <a:ext cx="779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交叉目标与遮挡目标区分与定位跟踪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0C930799-F2D2-BB8B-C8BE-28969B25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2" b="27515"/>
          <a:stretch>
            <a:fillRect/>
          </a:stretch>
        </p:blipFill>
        <p:spPr bwMode="auto">
          <a:xfrm>
            <a:off x="0" y="5818188"/>
            <a:ext cx="914400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26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90B99B9-F8E5-8E65-1473-E4DBC538A9D5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一、研究背景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356166-CEF5-3264-B11A-684AB3E678B5}"/>
              </a:ext>
            </a:extLst>
          </p:cNvPr>
          <p:cNvSpPr txBox="1"/>
          <p:nvPr/>
        </p:nvSpPr>
        <p:spPr>
          <a:xfrm>
            <a:off x="4806891" y="359726"/>
            <a:ext cx="433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目标重识别与航迹重关联背景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7AA643-C2CA-ED62-A81A-1149990C7FCE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0A26A0-355F-70E1-6086-6C863E238696}"/>
              </a:ext>
            </a:extLst>
          </p:cNvPr>
          <p:cNvSpPr/>
          <p:nvPr/>
        </p:nvSpPr>
        <p:spPr>
          <a:xfrm>
            <a:off x="1566660" y="3533612"/>
            <a:ext cx="1809881" cy="297346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目标重关联场景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203496-2AE3-FA4E-A222-3B22C8CF78C9}"/>
              </a:ext>
            </a:extLst>
          </p:cNvPr>
          <p:cNvSpPr/>
          <p:nvPr/>
        </p:nvSpPr>
        <p:spPr>
          <a:xfrm>
            <a:off x="1566660" y="6254159"/>
            <a:ext cx="1809881" cy="3414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实际场景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95F9DA-054D-620B-A06B-90C159A6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6" y="889375"/>
            <a:ext cx="4523232" cy="25876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028701-4CA0-9672-9B3E-D8BA1668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02" y="3951053"/>
            <a:ext cx="3273396" cy="23031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068ECE0-130A-F9FA-43C3-8A493C606C3D}"/>
              </a:ext>
            </a:extLst>
          </p:cNvPr>
          <p:cNvSpPr/>
          <p:nvPr/>
        </p:nvSpPr>
        <p:spPr>
          <a:xfrm flipV="1">
            <a:off x="4757438" y="3592903"/>
            <a:ext cx="4291839" cy="2589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3ABCF7-C16A-3205-BC10-4F04C6E65E9D}"/>
              </a:ext>
            </a:extLst>
          </p:cNvPr>
          <p:cNvSpPr/>
          <p:nvPr/>
        </p:nvSpPr>
        <p:spPr>
          <a:xfrm>
            <a:off x="5894070" y="6254159"/>
            <a:ext cx="2110389" cy="38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雷达目标关联难点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41714D1-38EA-45CC-36A9-B00DD6140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461" y="3600137"/>
            <a:ext cx="419003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航迹分裂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部分目标存在不同成分，导致单个目标航迹被认作多个目标。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假目标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由多径成分、环境干扰、噪声直流成分等等产生虚假航迹。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目标交叉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多个目标探测结果混合在一起并导致航迹融合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，最终导致目标丢失、关联错误。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目标静止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：目标被对消，无法探测定位，最终导致目标丢失。</a:t>
            </a:r>
            <a:endParaRPr kumimoji="0" lang="en-US" altLang="zh-CN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E0D2AD-9763-FB04-406A-0323846760C2}"/>
              </a:ext>
            </a:extLst>
          </p:cNvPr>
          <p:cNvSpPr/>
          <p:nvPr/>
        </p:nvSpPr>
        <p:spPr>
          <a:xfrm flipV="1">
            <a:off x="4757438" y="1080280"/>
            <a:ext cx="4291839" cy="1967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FCFC1C39-C84C-57F2-8DE8-FC7318831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6891" y="1186806"/>
            <a:ext cx="419003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空中场景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空中监控、飞行器协同工作以及无人机目标监测。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室外场景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智能交通、自动驾驶、行人</a:t>
            </a:r>
            <a:r>
              <a:rPr lang="en-US" altLang="zh-CN" dirty="0"/>
              <a:t>/</a:t>
            </a:r>
            <a:r>
              <a:rPr lang="zh-CN" altLang="en-US" dirty="0"/>
              <a:t>车辆监测。</a:t>
            </a:r>
            <a:endParaRPr lang="en-US" altLang="zh-CN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室内场景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重症监护、安保监视、智能家居。</a:t>
            </a:r>
            <a:endParaRPr kumimoji="0" lang="en-US" altLang="zh-CN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F8AA53-F127-5867-1692-A24E267C9342}"/>
              </a:ext>
            </a:extLst>
          </p:cNvPr>
          <p:cNvSpPr/>
          <p:nvPr/>
        </p:nvSpPr>
        <p:spPr>
          <a:xfrm>
            <a:off x="5846715" y="3091967"/>
            <a:ext cx="2110389" cy="38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多目标重关联需求</a:t>
            </a:r>
          </a:p>
        </p:txBody>
      </p:sp>
    </p:spTree>
    <p:extLst>
      <p:ext uri="{BB962C8B-B14F-4D97-AF65-F5344CB8AC3E}">
        <p14:creationId xmlns:p14="http://schemas.microsoft.com/office/powerpoint/2010/main" val="1205172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</TotalTime>
  <Words>779</Words>
  <Application>Microsoft Office PowerPoint</Application>
  <PresentationFormat>全屏显示(4:3)</PresentationFormat>
  <Paragraphs>139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黑体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宇涛 向</dc:creator>
  <cp:lastModifiedBy>宇涛 向</cp:lastModifiedBy>
  <cp:revision>6</cp:revision>
  <dcterms:created xsi:type="dcterms:W3CDTF">2025-10-29T15:29:00Z</dcterms:created>
  <dcterms:modified xsi:type="dcterms:W3CDTF">2025-10-29T15:37:52Z</dcterms:modified>
</cp:coreProperties>
</file>